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66" r:id="rId2"/>
    <p:sldId id="272" r:id="rId3"/>
    <p:sldId id="258" r:id="rId4"/>
    <p:sldId id="276" r:id="rId5"/>
    <p:sldId id="259" r:id="rId6"/>
    <p:sldId id="277" r:id="rId7"/>
    <p:sldId id="278" r:id="rId8"/>
    <p:sldId id="261" r:id="rId9"/>
    <p:sldId id="262" r:id="rId10"/>
    <p:sldId id="279" r:id="rId11"/>
    <p:sldId id="270" r:id="rId12"/>
  </p:sldIdLst>
  <p:sldSz cx="9144000" cy="5143500" type="screen16x9"/>
  <p:notesSz cx="6858000" cy="9144000"/>
  <p:defaultTextStyle>
    <a:defPPr>
      <a:defRPr lang="he-I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החלפונים" initials="" lastIdx="0" clrIdx="0"/>
  <p:cmAuthor id="2" name="החלפונים" initials="ה" lastIdx="13" clrIdx="1">
    <p:extLst>
      <p:ext uri="{19B8F6BF-5375-455C-9EA6-DF929625EA0E}">
        <p15:presenceInfo xmlns:p15="http://schemas.microsoft.com/office/powerpoint/2012/main" userId="החלפונים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863C"/>
    <a:srgbClr val="83BE4D"/>
    <a:srgbClr val="F0444C"/>
    <a:srgbClr val="F19922"/>
    <a:srgbClr val="24AEEF"/>
    <a:srgbClr val="1A8539"/>
    <a:srgbClr val="689631"/>
    <a:srgbClr val="86BE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93" autoAdjust="0"/>
    <p:restoredTop sz="94609"/>
  </p:normalViewPr>
  <p:slideViewPr>
    <p:cSldViewPr showGuides="1">
      <p:cViewPr varScale="1">
        <p:scale>
          <a:sx n="92" d="100"/>
          <a:sy n="92" d="100"/>
        </p:scale>
        <p:origin x="90" y="13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BB7CA7-368F-9943-852B-4B5EDC910F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364C64-2D3C-6843-BBC1-387D851558B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pPr>
              <a:defRPr/>
            </a:pPr>
            <a:fld id="{1B550F44-A6E9-4640-B758-4725362C8405}" type="datetimeFigureOut">
              <a:rPr lang="he-IL"/>
              <a:pPr>
                <a:defRPr/>
              </a:pPr>
              <a:t>י"א/אדר ב/תשפ"ד</a:t>
            </a:fld>
            <a:endParaRPr lang="he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E1514D-C407-3C42-B155-BE3BB0AC83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64411C-F780-414E-A41D-B88A452F157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pPr>
              <a:defRPr/>
            </a:pPr>
            <a:fld id="{79E2622C-8CEE-C444-AB14-29E513E7E6B8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7BE19A5-0A3C-9249-8CD9-BF1CF89544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08F2FA-A092-FF44-9521-D4A534A7545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pPr>
              <a:defRPr/>
            </a:pPr>
            <a:fld id="{34C45027-C6EF-C94D-AAE3-58AE917FD88E}" type="datetimeFigureOut">
              <a:rPr lang="he-IL"/>
              <a:pPr>
                <a:defRPr/>
              </a:pPr>
              <a:t>י"א/אדר ב/תשפ"ד</a:t>
            </a:fld>
            <a:endParaRPr lang="he-IL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0F718D1-AA43-3C41-A63B-B432A61947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he-IL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A06453C-B6A8-D348-B26C-8E37DE98CB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7329BB-2D3E-D54F-8023-E0A165CA10F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C4E24E-34E8-BE4E-B105-9737E91BD9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pPr>
              <a:defRPr/>
            </a:pPr>
            <a:fld id="{C33A82A8-4B12-9E44-9FC4-67184473D575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61091BCD-9C7B-9640-93D2-E4AC0C4B73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B9938197-016D-5D42-A417-56DDB98D5A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e-IL" altLang="en-US"/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7026A89C-0E14-AC4A-B13D-73608F1418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6F3C0B6-8910-4142-A1FA-1A7500258F03}" type="slidenum">
              <a:rPr lang="he-IL" altLang="en-US" smtClean="0"/>
              <a:pPr/>
              <a:t>1</a:t>
            </a:fld>
            <a:endParaRPr lang="he-IL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2AD4CC58-139A-0346-9E6A-784CB533BD0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B3F30E76-6793-9845-A048-EA10B3C8A4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e-IL" altLang="en-US"/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052D925E-8CA9-A946-B71F-EE7CEFEDFE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E499D68-4989-274C-8F4F-AEAA58282852}" type="slidenum">
              <a:rPr lang="he-IL" altLang="en-US" smtClean="0"/>
              <a:pPr/>
              <a:t>2</a:t>
            </a:fld>
            <a:endParaRPr lang="he-IL" altLang="en-US"/>
          </a:p>
        </p:txBody>
      </p:sp>
    </p:spTree>
    <p:extLst>
      <p:ext uri="{BB962C8B-B14F-4D97-AF65-F5344CB8AC3E}">
        <p14:creationId xmlns:p14="http://schemas.microsoft.com/office/powerpoint/2010/main" val="3935380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7">
            <a:extLst>
              <a:ext uri="{FF2B5EF4-FFF2-40B4-BE49-F238E27FC236}">
                <a16:creationId xmlns:a16="http://schemas.microsoft.com/office/drawing/2014/main" id="{A17DDE76-CAE3-D249-8AC3-831CD0FA9C8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89923"/>
            <a:ext cx="9144000" cy="53578"/>
          </a:xfrm>
          <a:prstGeom prst="rect">
            <a:avLst/>
          </a:prstGeom>
          <a:solidFill>
            <a:srgbClr val="8ABE40"/>
          </a:solidFill>
          <a:ln>
            <a:noFill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>
              <a:defRPr/>
            </a:pPr>
            <a:endParaRPr lang="en-US" altLang="en-US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6354968-3285-0641-91B2-0B847B516FCF}"/>
              </a:ext>
            </a:extLst>
          </p:cNvPr>
          <p:cNvSpPr txBox="1">
            <a:spLocks/>
          </p:cNvSpPr>
          <p:nvPr userDrawn="1"/>
        </p:nvSpPr>
        <p:spPr>
          <a:xfrm>
            <a:off x="8460432" y="4729163"/>
            <a:ext cx="432049" cy="290513"/>
          </a:xfrm>
          <a:prstGeom prst="rect">
            <a:avLst/>
          </a:prstGeom>
        </p:spPr>
        <p:txBody>
          <a:bodyPr anchor="ctr"/>
          <a:lstStyle>
            <a:defPPr>
              <a:defRPr lang="he-IL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92A6605F-4C7B-C847-96D3-EDFAAA590960}" type="slidenum">
              <a:rPr lang="en-US" sz="1200" smtClean="0"/>
              <a:pPr algn="ctr">
                <a:defRPr/>
              </a:pPr>
              <a:t>‹#›</a:t>
            </a:fld>
            <a:endParaRPr lang="en-US" sz="12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F1F2AAA-2A2C-49B8-12B4-9252761593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425331"/>
            <a:ext cx="973813" cy="594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12C749-0956-64C6-6E00-EAF6632574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32114" y="265816"/>
            <a:ext cx="3816350" cy="358775"/>
          </a:xfrm>
          <a:prstGeom prst="rect">
            <a:avLst/>
          </a:prstGeom>
        </p:spPr>
        <p:txBody>
          <a:bodyPr anchor="ctr"/>
          <a:lstStyle>
            <a:lvl1pPr marL="0" indent="0" algn="r" rtl="1">
              <a:buNone/>
              <a:defRPr sz="30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700"/>
            </a:lvl2pPr>
            <a:lvl3pPr>
              <a:defRPr sz="2700"/>
            </a:lvl3pPr>
            <a:lvl4pPr>
              <a:defRPr sz="2700"/>
            </a:lvl4pPr>
            <a:lvl5pPr>
              <a:defRPr sz="2700"/>
            </a:lvl5pPr>
          </a:lstStyle>
          <a:p>
            <a:pPr marL="0" lv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he-IL" dirty="0"/>
              <a:t>כותרת ראשית</a:t>
            </a:r>
            <a:endParaRPr lang="en-IL" dirty="0"/>
          </a:p>
        </p:txBody>
      </p:sp>
      <p:pic>
        <p:nvPicPr>
          <p:cNvPr id="2" name="Picture 1" descr="A black background with colorful circles and white text&#10;&#10;Description automatically generated">
            <a:extLst>
              <a:ext uri="{FF2B5EF4-FFF2-40B4-BE49-F238E27FC236}">
                <a16:creationId xmlns:a16="http://schemas.microsoft.com/office/drawing/2014/main" id="{A571ECD1-A2B1-C73C-0030-1538B6DA33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0" y="148925"/>
            <a:ext cx="909605" cy="64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6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511" userDrawn="1">
          <p15:clr>
            <a:srgbClr val="FBAE40"/>
          </p15:clr>
        </p15:guide>
        <p15:guide id="3" pos="249" userDrawn="1">
          <p15:clr>
            <a:srgbClr val="FBAE40"/>
          </p15:clr>
        </p15:guide>
        <p15:guide id="4" orient="horz" pos="39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7">
            <a:extLst>
              <a:ext uri="{FF2B5EF4-FFF2-40B4-BE49-F238E27FC236}">
                <a16:creationId xmlns:a16="http://schemas.microsoft.com/office/drawing/2014/main" id="{A17DDE76-CAE3-D249-8AC3-831CD0FA9C8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89923"/>
            <a:ext cx="9144000" cy="53578"/>
          </a:xfrm>
          <a:prstGeom prst="rect">
            <a:avLst/>
          </a:prstGeom>
          <a:solidFill>
            <a:srgbClr val="8ABE40"/>
          </a:solidFill>
          <a:ln>
            <a:noFill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>
              <a:defRPr/>
            </a:pPr>
            <a:endParaRPr lang="en-US" altLang="en-US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6354968-3285-0641-91B2-0B847B516FCF}"/>
              </a:ext>
            </a:extLst>
          </p:cNvPr>
          <p:cNvSpPr txBox="1">
            <a:spLocks/>
          </p:cNvSpPr>
          <p:nvPr userDrawn="1"/>
        </p:nvSpPr>
        <p:spPr>
          <a:xfrm>
            <a:off x="8460432" y="4729163"/>
            <a:ext cx="432049" cy="290513"/>
          </a:xfrm>
          <a:prstGeom prst="rect">
            <a:avLst/>
          </a:prstGeom>
        </p:spPr>
        <p:txBody>
          <a:bodyPr anchor="ctr"/>
          <a:lstStyle>
            <a:defPPr>
              <a:defRPr lang="he-IL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92A6605F-4C7B-C847-96D3-EDFAAA590960}" type="slidenum">
              <a:rPr lang="en-US" sz="1200" smtClean="0"/>
              <a:pPr algn="ctr">
                <a:defRPr/>
              </a:pPr>
              <a:t>‹#›</a:t>
            </a:fld>
            <a:endParaRPr lang="en-US" sz="12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F1F2AAA-2A2C-49B8-12B4-9252761593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425331"/>
            <a:ext cx="973813" cy="594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A78E092B-4003-54D1-9DED-4114E3D682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32363" y="265816"/>
            <a:ext cx="3816350" cy="358775"/>
          </a:xfrm>
          <a:prstGeom prst="rect">
            <a:avLst/>
          </a:prstGeom>
        </p:spPr>
        <p:txBody>
          <a:bodyPr anchor="ctr"/>
          <a:lstStyle>
            <a:lvl1pPr marL="0" indent="0" algn="r" rtl="1">
              <a:buNone/>
              <a:defRPr sz="30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700"/>
            </a:lvl2pPr>
            <a:lvl3pPr>
              <a:defRPr sz="2700"/>
            </a:lvl3pPr>
            <a:lvl4pPr>
              <a:defRPr sz="2700"/>
            </a:lvl4pPr>
            <a:lvl5pPr>
              <a:defRPr sz="2700"/>
            </a:lvl5pPr>
          </a:lstStyle>
          <a:p>
            <a:pPr marL="0" lv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he-IL" dirty="0"/>
              <a:t>כותרת ראשית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475617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511" userDrawn="1">
          <p15:clr>
            <a:srgbClr val="FBAE40"/>
          </p15:clr>
        </p15:guide>
        <p15:guide id="3" pos="249" userDrawn="1">
          <p15:clr>
            <a:srgbClr val="FBAE40"/>
          </p15:clr>
        </p15:guide>
        <p15:guide id="4" orient="horz" pos="39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9A433D-20B2-A13E-2D7B-97FD990C22F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83BE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0A21D49-C13F-C13F-BA61-0FB86D7DC10C}"/>
              </a:ext>
            </a:extLst>
          </p:cNvPr>
          <p:cNvSpPr/>
          <p:nvPr userDrawn="1"/>
        </p:nvSpPr>
        <p:spPr>
          <a:xfrm>
            <a:off x="179512" y="159482"/>
            <a:ext cx="8784976" cy="4824536"/>
          </a:xfrm>
          <a:prstGeom prst="roundRect">
            <a:avLst>
              <a:gd name="adj" fmla="val 64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3749522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1" r:id="rId2"/>
    <p:sldLayoutId id="2147483936" r:id="rId3"/>
  </p:sldLayoutIdLst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342900" algn="ctr" rtl="1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685800" algn="ctr" rtl="1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028700" algn="ctr" rtl="1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371600" algn="ctr" rtl="1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257175" indent="-257175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59.jpe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8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svg"/><Relationship Id="rId11" Type="http://schemas.openxmlformats.org/officeDocument/2006/relationships/image" Target="../media/image2.png"/><Relationship Id="rId5" Type="http://schemas.openxmlformats.org/officeDocument/2006/relationships/image" Target="../media/image52.png"/><Relationship Id="rId10" Type="http://schemas.openxmlformats.org/officeDocument/2006/relationships/image" Target="../media/image57.svg"/><Relationship Id="rId4" Type="http://schemas.openxmlformats.org/officeDocument/2006/relationships/image" Target="../media/image51.svg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VNWM1PIBv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mai.org.il/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hyperlink" Target="https://www.youtube.com/watch?v=nb2nanRVwj0&amp;t=6s" TargetMode="External"/><Relationship Id="rId7" Type="http://schemas.openxmlformats.org/officeDocument/2006/relationships/image" Target="../media/image4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>
            <a:extLst>
              <a:ext uri="{FF2B5EF4-FFF2-40B4-BE49-F238E27FC236}">
                <a16:creationId xmlns:a16="http://schemas.microsoft.com/office/drawing/2014/main" id="{19D3DB23-4037-7A44-B56E-D6164DCAA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2569" y="196500"/>
            <a:ext cx="1296144" cy="791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Shape 17">
            <a:extLst>
              <a:ext uri="{FF2B5EF4-FFF2-40B4-BE49-F238E27FC236}">
                <a16:creationId xmlns:a16="http://schemas.microsoft.com/office/drawing/2014/main" id="{12F07BF8-4C97-9D47-80DE-35537E277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20022"/>
            <a:ext cx="9144000" cy="123478"/>
          </a:xfrm>
          <a:prstGeom prst="rect">
            <a:avLst/>
          </a:prstGeom>
          <a:solidFill>
            <a:srgbClr val="8ABE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350">
              <a:sym typeface="Calibri" panose="020F0502020204030204" pitchFamily="34" charset="0"/>
            </a:endParaRP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018D646A-4C8B-7DFB-530D-6A21B9DF0F0A}"/>
              </a:ext>
            </a:extLst>
          </p:cNvPr>
          <p:cNvSpPr txBox="1">
            <a:spLocks/>
          </p:cNvSpPr>
          <p:nvPr/>
        </p:nvSpPr>
        <p:spPr bwMode="auto">
          <a:xfrm>
            <a:off x="1763688" y="3589109"/>
            <a:ext cx="5760640" cy="854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>
              <a:lnSpc>
                <a:spcPts val="3000"/>
              </a:lnSpc>
              <a:defRPr/>
            </a:pPr>
            <a:r>
              <a:rPr lang="he-IL" altLang="en-US" sz="247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מצגת הכנה לקראת יום שיא בנושא </a:t>
            </a:r>
            <a:br>
              <a:rPr lang="en-US" altLang="en-US" sz="247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altLang="en-US" sz="3500" b="1" dirty="0" err="1">
                <a:solidFill>
                  <a:srgbClr val="83BE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מיחזור</a:t>
            </a:r>
            <a:r>
              <a:rPr lang="he-IL" altLang="en-US" sz="3500" b="1" dirty="0">
                <a:solidFill>
                  <a:srgbClr val="83BE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פסולת אלקטרונית וסוללות</a:t>
            </a:r>
          </a:p>
        </p:txBody>
      </p:sp>
      <p:pic>
        <p:nvPicPr>
          <p:cNvPr id="9" name="Picture 8" descr="A black background with colorful circles and white text&#10;&#10;Description automatically generated">
            <a:extLst>
              <a:ext uri="{FF2B5EF4-FFF2-40B4-BE49-F238E27FC236}">
                <a16:creationId xmlns:a16="http://schemas.microsoft.com/office/drawing/2014/main" id="{FCB980BC-BDB6-CE00-2D00-33F324655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857" y="1119015"/>
            <a:ext cx="3528392" cy="2486676"/>
          </a:xfrm>
          <a:prstGeom prst="rect">
            <a:avLst/>
          </a:prstGeom>
        </p:spPr>
      </p:pic>
      <p:pic>
        <p:nvPicPr>
          <p:cNvPr id="3" name="Picture 2" descr="A green circle with a white phone in it&#10;&#10;Description automatically generated">
            <a:extLst>
              <a:ext uri="{FF2B5EF4-FFF2-40B4-BE49-F238E27FC236}">
                <a16:creationId xmlns:a16="http://schemas.microsoft.com/office/drawing/2014/main" id="{94B2891D-92DD-1EDD-9F1B-F861BB507D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46" y="506546"/>
            <a:ext cx="2089711" cy="4810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6B7C0-F827-36B7-4E30-A93D26A0C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1">
            <a:extLst>
              <a:ext uri="{FF2B5EF4-FFF2-40B4-BE49-F238E27FC236}">
                <a16:creationId xmlns:a16="http://schemas.microsoft.com/office/drawing/2014/main" id="{E121867F-C95C-DDB7-28FF-1A06D96AC210}"/>
              </a:ext>
            </a:extLst>
          </p:cNvPr>
          <p:cNvSpPr txBox="1">
            <a:spLocks/>
          </p:cNvSpPr>
          <p:nvPr/>
        </p:nvSpPr>
        <p:spPr bwMode="auto">
          <a:xfrm>
            <a:off x="3995936" y="316083"/>
            <a:ext cx="4889700" cy="38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r" eaLnBrk="1" hangingPunct="1">
              <a:defRPr/>
            </a:pPr>
            <a:r>
              <a:rPr lang="he-IL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פעילות </a:t>
            </a:r>
            <a:r>
              <a:rPr lang="he-IL" alt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מ.א.י</a:t>
            </a:r>
            <a:r>
              <a:rPr lang="he-IL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ODT</a:t>
            </a:r>
            <a:endParaRPr lang="he-IL" altLang="en-US" sz="3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EF63305-896D-6764-C640-AABC2CC2819C}"/>
              </a:ext>
            </a:extLst>
          </p:cNvPr>
          <p:cNvSpPr/>
          <p:nvPr/>
        </p:nvSpPr>
        <p:spPr>
          <a:xfrm>
            <a:off x="3851920" y="699542"/>
            <a:ext cx="4889700" cy="95170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sp>
        <p:nvSpPr>
          <p:cNvPr id="27" name="Rectangle 7">
            <a:extLst>
              <a:ext uri="{FF2B5EF4-FFF2-40B4-BE49-F238E27FC236}">
                <a16:creationId xmlns:a16="http://schemas.microsoft.com/office/drawing/2014/main" id="{790494A9-E145-B8E5-8705-D399371E2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880" y="2439347"/>
            <a:ext cx="5393756" cy="51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lnSpc>
                <a:spcPts val="1660"/>
              </a:lnSpc>
              <a:spcBef>
                <a:spcPct val="0"/>
              </a:spcBef>
              <a:buFontTx/>
              <a:buNone/>
            </a:pPr>
            <a:r>
              <a:rPr lang="he-IL" altLang="en-US" sz="1200" dirty="0">
                <a:cs typeface="Calibri" panose="020F0502020204030204" pitchFamily="34" charset="0"/>
              </a:rPr>
              <a:t>יום תחרות חוויתי בנושא </a:t>
            </a:r>
            <a:r>
              <a:rPr lang="he-IL" altLang="en-US" sz="1200" dirty="0" err="1">
                <a:cs typeface="Calibri" panose="020F0502020204030204" pitchFamily="34" charset="0"/>
              </a:rPr>
              <a:t>מיחזור</a:t>
            </a:r>
            <a:r>
              <a:rPr lang="he-IL" altLang="en-US" sz="1200" dirty="0">
                <a:cs typeface="Calibri" panose="020F0502020204030204" pitchFamily="34" charset="0"/>
              </a:rPr>
              <a:t> פסולת אלקטרונית וסוללות יתקיים ביום ____________</a:t>
            </a:r>
          </a:p>
          <a:p>
            <a:pPr rtl="0" eaLnBrk="1" hangingPunct="1">
              <a:lnSpc>
                <a:spcPts val="1660"/>
              </a:lnSpc>
              <a:spcBef>
                <a:spcPct val="0"/>
              </a:spcBef>
              <a:buFontTx/>
              <a:buNone/>
            </a:pPr>
            <a:r>
              <a:rPr lang="he-IL" altLang="en-US" sz="1200" dirty="0">
                <a:cs typeface="Calibri" panose="020F0502020204030204" pitchFamily="34" charset="0"/>
              </a:rPr>
              <a:t>במסגרת הפעילות תעברו 5 תחנות חווייתיות ומאתגרות על התוכן שנלמד במצגת.</a:t>
            </a:r>
            <a:endParaRPr lang="en-US" altLang="en-US" sz="1200" dirty="0">
              <a:cs typeface="Calibri" panose="020F0502020204030204" pitchFamily="34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BF080D4-8BE0-B972-4B62-18D9F46D95BA}"/>
              </a:ext>
            </a:extLst>
          </p:cNvPr>
          <p:cNvGrpSpPr/>
          <p:nvPr/>
        </p:nvGrpSpPr>
        <p:grpSpPr>
          <a:xfrm>
            <a:off x="465599" y="3285733"/>
            <a:ext cx="2237457" cy="1229272"/>
            <a:chOff x="456117" y="2994300"/>
            <a:chExt cx="2237457" cy="1229272"/>
          </a:xfrm>
        </p:grpSpPr>
        <p:sp>
          <p:nvSpPr>
            <p:cNvPr id="2" name="Rectangle 15">
              <a:extLst>
                <a:ext uri="{FF2B5EF4-FFF2-40B4-BE49-F238E27FC236}">
                  <a16:creationId xmlns:a16="http://schemas.microsoft.com/office/drawing/2014/main" id="{BA2DCD74-4CB2-157A-5AC9-CD92A9B1DA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117" y="3663483"/>
              <a:ext cx="2151550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rtl="0" eaLnBrk="1" hangingPunct="1">
                <a:spcBef>
                  <a:spcPct val="0"/>
                </a:spcBef>
                <a:buFontTx/>
                <a:buNone/>
              </a:pPr>
              <a:r>
                <a:rPr lang="he-IL" altLang="en-US" sz="1300" dirty="0">
                  <a:cs typeface="Calibri" panose="020F0502020204030204" pitchFamily="34" charset="0"/>
                </a:rPr>
                <a:t>לעבור שוב על תוכן המצגת בבית </a:t>
              </a:r>
            </a:p>
            <a:p>
              <a:pPr rtl="0" eaLnBrk="1" hangingPunct="1">
                <a:spcBef>
                  <a:spcPct val="0"/>
                </a:spcBef>
                <a:buFontTx/>
                <a:buNone/>
              </a:pPr>
              <a:r>
                <a:rPr lang="he-IL" altLang="en-US" sz="1300" dirty="0">
                  <a:cs typeface="Calibri" panose="020F0502020204030204" pitchFamily="34" charset="0"/>
                </a:rPr>
                <a:t>ולשנן בכדי להצליח בפעילות!</a:t>
              </a:r>
              <a:endParaRPr lang="en-US" altLang="en-US" sz="1300" dirty="0">
                <a:cs typeface="Calibri" panose="020F0502020204030204" pitchFamily="34" charset="0"/>
              </a:endParaRPr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5998F530-F223-AC6A-D01A-95C4D73F71DB}"/>
                </a:ext>
              </a:extLst>
            </p:cNvPr>
            <p:cNvSpPr/>
            <p:nvPr/>
          </p:nvSpPr>
          <p:spPr>
            <a:xfrm>
              <a:off x="465599" y="3359476"/>
              <a:ext cx="2227975" cy="864096"/>
            </a:xfrm>
            <a:prstGeom prst="roundRect">
              <a:avLst/>
            </a:prstGeom>
            <a:noFill/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L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7B69E30-4742-9864-A094-559C30F5B5E9}"/>
                </a:ext>
              </a:extLst>
            </p:cNvPr>
            <p:cNvGrpSpPr/>
            <p:nvPr/>
          </p:nvGrpSpPr>
          <p:grpSpPr>
            <a:xfrm>
              <a:off x="1194920" y="2994300"/>
              <a:ext cx="1378868" cy="631350"/>
              <a:chOff x="2337696" y="3484412"/>
              <a:chExt cx="1378868" cy="631350"/>
            </a:xfrm>
          </p:grpSpPr>
          <p:pic>
            <p:nvPicPr>
              <p:cNvPr id="6" name="Picture 5" descr="A green and black rectangle with a blue and white symbol&#10;&#10;Description automatically generated">
                <a:extLst>
                  <a:ext uri="{FF2B5EF4-FFF2-40B4-BE49-F238E27FC236}">
                    <a16:creationId xmlns:a16="http://schemas.microsoft.com/office/drawing/2014/main" id="{3B2FEEAE-EC1A-81AB-ED5A-3DB204CC77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7696" y="3484412"/>
                <a:ext cx="1378868" cy="631350"/>
              </a:xfrm>
              <a:prstGeom prst="rect">
                <a:avLst/>
              </a:prstGeom>
            </p:spPr>
          </p:pic>
          <p:sp>
            <p:nvSpPr>
              <p:cNvPr id="9" name="Rectangle 15">
                <a:extLst>
                  <a:ext uri="{FF2B5EF4-FFF2-40B4-BE49-F238E27FC236}">
                    <a16:creationId xmlns:a16="http://schemas.microsoft.com/office/drawing/2014/main" id="{4DF9F78B-7ABE-A7B0-638A-D4DDB3017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7784" y="3622247"/>
                <a:ext cx="649537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rtl="0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r>
                  <a:rPr lang="he-IL" altLang="en-US" sz="1600" dirty="0">
                    <a:solidFill>
                      <a:schemeClr val="bg1"/>
                    </a:solidFill>
                    <a:cs typeface="Calibri" panose="020F0502020204030204" pitchFamily="34" charset="0"/>
                  </a:rPr>
                  <a:t>מומלץ</a:t>
                </a:r>
              </a:p>
            </p:txBody>
          </p:sp>
        </p:grpSp>
      </p:grpSp>
      <p:grpSp>
        <p:nvGrpSpPr>
          <p:cNvPr id="40" name="קבוצה 39">
            <a:extLst>
              <a:ext uri="{FF2B5EF4-FFF2-40B4-BE49-F238E27FC236}">
                <a16:creationId xmlns:a16="http://schemas.microsoft.com/office/drawing/2014/main" id="{CC40180E-28EF-58E4-6A71-DD6D629F99A0}"/>
              </a:ext>
            </a:extLst>
          </p:cNvPr>
          <p:cNvGrpSpPr/>
          <p:nvPr/>
        </p:nvGrpSpPr>
        <p:grpSpPr>
          <a:xfrm>
            <a:off x="3889204" y="3219822"/>
            <a:ext cx="4931086" cy="1057930"/>
            <a:chOff x="3889204" y="3219822"/>
            <a:chExt cx="4931086" cy="105793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0EE2FD7-2CD3-0281-BBE7-F1BF388F9059}"/>
                </a:ext>
              </a:extLst>
            </p:cNvPr>
            <p:cNvGrpSpPr/>
            <p:nvPr/>
          </p:nvGrpSpPr>
          <p:grpSpPr>
            <a:xfrm>
              <a:off x="7381219" y="3219822"/>
              <a:ext cx="1439071" cy="373688"/>
              <a:chOff x="7391200" y="2649855"/>
              <a:chExt cx="1439071" cy="373688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28695B12-AEC7-8E71-A705-0EBE4AD562DA}"/>
                  </a:ext>
                </a:extLst>
              </p:cNvPr>
              <p:cNvSpPr/>
              <p:nvPr/>
            </p:nvSpPr>
            <p:spPr>
              <a:xfrm>
                <a:off x="8554375" y="2698922"/>
                <a:ext cx="275896" cy="275896"/>
              </a:xfrm>
              <a:prstGeom prst="ellipse">
                <a:avLst/>
              </a:prstGeom>
              <a:solidFill>
                <a:srgbClr val="24AEE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L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75F53330-54E7-CCBF-8B24-1AF2EB4C4E58}"/>
                  </a:ext>
                </a:extLst>
              </p:cNvPr>
              <p:cNvSpPr/>
              <p:nvPr/>
            </p:nvSpPr>
            <p:spPr>
              <a:xfrm>
                <a:off x="7391200" y="2856578"/>
                <a:ext cx="1297182" cy="147220"/>
              </a:xfrm>
              <a:custGeom>
                <a:avLst/>
                <a:gdLst>
                  <a:gd name="connsiteX0" fmla="*/ 1489841 w 1489841"/>
                  <a:gd name="connsiteY0" fmla="*/ 0 h 220717"/>
                  <a:gd name="connsiteX1" fmla="*/ 1489841 w 1489841"/>
                  <a:gd name="connsiteY1" fmla="*/ 220717 h 220717"/>
                  <a:gd name="connsiteX2" fmla="*/ 0 w 1489841"/>
                  <a:gd name="connsiteY2" fmla="*/ 220717 h 220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9841" h="220717">
                    <a:moveTo>
                      <a:pt x="1489841" y="0"/>
                    </a:moveTo>
                    <a:lnTo>
                      <a:pt x="1489841" y="220717"/>
                    </a:lnTo>
                    <a:lnTo>
                      <a:pt x="0" y="220717"/>
                    </a:lnTo>
                  </a:path>
                </a:pathLst>
              </a:custGeom>
              <a:noFill/>
              <a:ln w="9525">
                <a:solidFill>
                  <a:srgbClr val="24AEEF"/>
                </a:solidFill>
                <a:tailEnd type="oval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L"/>
              </a:p>
            </p:txBody>
          </p:sp>
          <p:sp>
            <p:nvSpPr>
              <p:cNvPr id="12" name="Rectangle 7">
                <a:extLst>
                  <a:ext uri="{FF2B5EF4-FFF2-40B4-BE49-F238E27FC236}">
                    <a16:creationId xmlns:a16="http://schemas.microsoft.com/office/drawing/2014/main" id="{109D3615-6342-4FF6-4EF6-8D598BC1D0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54375" y="2649855"/>
                <a:ext cx="275896" cy="3539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0"/>
                  </a:spcBef>
                  <a:buFontTx/>
                  <a:buNone/>
                </a:pPr>
                <a:r>
                  <a:rPr lang="he-IL" altLang="en-US" sz="1700" dirty="0">
                    <a:solidFill>
                      <a:schemeClr val="bg1"/>
                    </a:solidFill>
                    <a:cs typeface="Calibri" panose="020F0502020204030204" pitchFamily="34" charset="0"/>
                  </a:rPr>
                  <a:t>1</a:t>
                </a:r>
                <a:endParaRPr lang="en-US" altLang="en-US" sz="1700" dirty="0">
                  <a:solidFill>
                    <a:schemeClr val="bg1"/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13" name="Rectangle 7">
                <a:extLst>
                  <a:ext uri="{FF2B5EF4-FFF2-40B4-BE49-F238E27FC236}">
                    <a16:creationId xmlns:a16="http://schemas.microsoft.com/office/drawing/2014/main" id="{768D5716-2D89-7233-7A75-D492980979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91200" y="2715766"/>
                <a:ext cx="116317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rtl="0" eaLnBrk="1" hangingPunct="1">
                  <a:spcBef>
                    <a:spcPct val="0"/>
                  </a:spcBef>
                  <a:buFontTx/>
                  <a:buNone/>
                </a:pPr>
                <a:r>
                  <a:rPr lang="he-IL" altLang="en-US" sz="1400" dirty="0">
                    <a:cs typeface="Calibri" panose="020F0502020204030204" pitchFamily="34" charset="0"/>
                  </a:rPr>
                  <a:t>בינגו מחשמל</a:t>
                </a:r>
                <a:endParaRPr lang="en-US" altLang="en-US" sz="1400" dirty="0"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D94493A-FFE1-0A41-4732-0832DEAB198E}"/>
                </a:ext>
              </a:extLst>
            </p:cNvPr>
            <p:cNvGrpSpPr/>
            <p:nvPr/>
          </p:nvGrpSpPr>
          <p:grpSpPr>
            <a:xfrm>
              <a:off x="5567253" y="3267718"/>
              <a:ext cx="1439071" cy="367980"/>
              <a:chOff x="6689635" y="3057583"/>
              <a:chExt cx="1439071" cy="36798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1AF79F8-1E3A-11B9-6813-BCC5181E6EF1}"/>
                  </a:ext>
                </a:extLst>
              </p:cNvPr>
              <p:cNvSpPr/>
              <p:nvPr/>
            </p:nvSpPr>
            <p:spPr>
              <a:xfrm>
                <a:off x="7852810" y="3100942"/>
                <a:ext cx="275896" cy="275896"/>
              </a:xfrm>
              <a:prstGeom prst="ellipse">
                <a:avLst/>
              </a:prstGeom>
              <a:solidFill>
                <a:srgbClr val="F1992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L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60DDF04E-7B9B-F230-B80B-5EF39DA0EFBC}"/>
                  </a:ext>
                </a:extLst>
              </p:cNvPr>
              <p:cNvSpPr/>
              <p:nvPr/>
            </p:nvSpPr>
            <p:spPr>
              <a:xfrm>
                <a:off x="6689635" y="3258598"/>
                <a:ext cx="1297182" cy="147220"/>
              </a:xfrm>
              <a:custGeom>
                <a:avLst/>
                <a:gdLst>
                  <a:gd name="connsiteX0" fmla="*/ 1489841 w 1489841"/>
                  <a:gd name="connsiteY0" fmla="*/ 0 h 220717"/>
                  <a:gd name="connsiteX1" fmla="*/ 1489841 w 1489841"/>
                  <a:gd name="connsiteY1" fmla="*/ 220717 h 220717"/>
                  <a:gd name="connsiteX2" fmla="*/ 0 w 1489841"/>
                  <a:gd name="connsiteY2" fmla="*/ 220717 h 220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9841" h="220717">
                    <a:moveTo>
                      <a:pt x="1489841" y="0"/>
                    </a:moveTo>
                    <a:lnTo>
                      <a:pt x="1489841" y="220717"/>
                    </a:lnTo>
                    <a:lnTo>
                      <a:pt x="0" y="220717"/>
                    </a:lnTo>
                  </a:path>
                </a:pathLst>
              </a:custGeom>
              <a:noFill/>
              <a:ln w="9525">
                <a:solidFill>
                  <a:srgbClr val="F19922"/>
                </a:solidFill>
                <a:tailEnd type="oval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L"/>
              </a:p>
            </p:txBody>
          </p:sp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17E0864F-04EC-88B9-20FE-9D54919DFB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52810" y="3057583"/>
                <a:ext cx="275896" cy="3539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0"/>
                  </a:spcBef>
                  <a:buFontTx/>
                  <a:buNone/>
                </a:pPr>
                <a:r>
                  <a:rPr lang="he-IL" altLang="en-US" sz="1700" dirty="0">
                    <a:solidFill>
                      <a:schemeClr val="bg1"/>
                    </a:solidFill>
                    <a:cs typeface="Calibri" panose="020F0502020204030204" pitchFamily="34" charset="0"/>
                  </a:rPr>
                  <a:t>2</a:t>
                </a:r>
                <a:endParaRPr lang="en-US" altLang="en-US" sz="1700" dirty="0">
                  <a:solidFill>
                    <a:schemeClr val="bg1"/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17" name="Rectangle 7">
                <a:extLst>
                  <a:ext uri="{FF2B5EF4-FFF2-40B4-BE49-F238E27FC236}">
                    <a16:creationId xmlns:a16="http://schemas.microsoft.com/office/drawing/2014/main" id="{B0ACBEE9-580C-D9D8-DC5E-CBFC39F10F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89635" y="3117786"/>
                <a:ext cx="116317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rtl="0" eaLnBrk="1" hangingPunct="1">
                  <a:spcBef>
                    <a:spcPct val="0"/>
                  </a:spcBef>
                  <a:buFontTx/>
                  <a:buNone/>
                </a:pPr>
                <a:r>
                  <a:rPr lang="he-IL" altLang="en-US" sz="1400" dirty="0">
                    <a:cs typeface="Calibri" panose="020F0502020204030204" pitchFamily="34" charset="0"/>
                  </a:rPr>
                  <a:t>שקע ותקע</a:t>
                </a:r>
                <a:endParaRPr lang="en-US" altLang="en-US" sz="1400" dirty="0"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8DAFFF3-03CE-B438-0C64-EC06A8A1B8AC}"/>
                </a:ext>
              </a:extLst>
            </p:cNvPr>
            <p:cNvGrpSpPr/>
            <p:nvPr/>
          </p:nvGrpSpPr>
          <p:grpSpPr>
            <a:xfrm>
              <a:off x="3889204" y="3285733"/>
              <a:ext cx="1439071" cy="363645"/>
              <a:chOff x="7391200" y="3519118"/>
              <a:chExt cx="1439071" cy="363645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7BD03AD1-7EA9-88ED-A463-D1027EE4ED0B}"/>
                  </a:ext>
                </a:extLst>
              </p:cNvPr>
              <p:cNvSpPr/>
              <p:nvPr/>
            </p:nvSpPr>
            <p:spPr>
              <a:xfrm>
                <a:off x="8554375" y="3558142"/>
                <a:ext cx="275896" cy="275896"/>
              </a:xfrm>
              <a:prstGeom prst="ellipse">
                <a:avLst/>
              </a:prstGeom>
              <a:solidFill>
                <a:srgbClr val="F0444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L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E1DE1EEA-BE4D-043B-5716-958EDD18F08E}"/>
                  </a:ext>
                </a:extLst>
              </p:cNvPr>
              <p:cNvSpPr/>
              <p:nvPr/>
            </p:nvSpPr>
            <p:spPr>
              <a:xfrm>
                <a:off x="7391200" y="3715798"/>
                <a:ext cx="1297182" cy="147220"/>
              </a:xfrm>
              <a:custGeom>
                <a:avLst/>
                <a:gdLst>
                  <a:gd name="connsiteX0" fmla="*/ 1489841 w 1489841"/>
                  <a:gd name="connsiteY0" fmla="*/ 0 h 220717"/>
                  <a:gd name="connsiteX1" fmla="*/ 1489841 w 1489841"/>
                  <a:gd name="connsiteY1" fmla="*/ 220717 h 220717"/>
                  <a:gd name="connsiteX2" fmla="*/ 0 w 1489841"/>
                  <a:gd name="connsiteY2" fmla="*/ 220717 h 220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9841" h="220717">
                    <a:moveTo>
                      <a:pt x="1489841" y="0"/>
                    </a:moveTo>
                    <a:lnTo>
                      <a:pt x="1489841" y="220717"/>
                    </a:lnTo>
                    <a:lnTo>
                      <a:pt x="0" y="220717"/>
                    </a:lnTo>
                  </a:path>
                </a:pathLst>
              </a:custGeom>
              <a:noFill/>
              <a:ln w="9525">
                <a:solidFill>
                  <a:srgbClr val="F0444C"/>
                </a:solidFill>
                <a:tailEnd type="oval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L"/>
              </a:p>
            </p:txBody>
          </p:sp>
          <p:sp>
            <p:nvSpPr>
              <p:cNvPr id="20" name="Rectangle 7">
                <a:extLst>
                  <a:ext uri="{FF2B5EF4-FFF2-40B4-BE49-F238E27FC236}">
                    <a16:creationId xmlns:a16="http://schemas.microsoft.com/office/drawing/2014/main" id="{FB48F6CD-71FB-F893-5A51-4473B7FCF7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50434" y="3519118"/>
                <a:ext cx="275896" cy="3539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0"/>
                  </a:spcBef>
                  <a:buFontTx/>
                  <a:buNone/>
                </a:pPr>
                <a:r>
                  <a:rPr lang="he-IL" altLang="en-US" sz="1700" dirty="0">
                    <a:solidFill>
                      <a:schemeClr val="bg1"/>
                    </a:solidFill>
                    <a:cs typeface="Calibri" panose="020F0502020204030204" pitchFamily="34" charset="0"/>
                  </a:rPr>
                  <a:t>3</a:t>
                </a:r>
                <a:endParaRPr lang="en-US" altLang="en-US" sz="1700" dirty="0">
                  <a:solidFill>
                    <a:schemeClr val="bg1"/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21" name="Rectangle 7">
                <a:extLst>
                  <a:ext uri="{FF2B5EF4-FFF2-40B4-BE49-F238E27FC236}">
                    <a16:creationId xmlns:a16="http://schemas.microsoft.com/office/drawing/2014/main" id="{F0EF9DCC-207C-A3A3-9B53-8DAD0122D1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91200" y="3574986"/>
                <a:ext cx="116317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rtl="0" eaLnBrk="1" hangingPunct="1">
                  <a:spcBef>
                    <a:spcPct val="0"/>
                  </a:spcBef>
                  <a:buFontTx/>
                  <a:buNone/>
                </a:pPr>
                <a:r>
                  <a:rPr lang="he-IL" altLang="en-US" sz="1400" dirty="0">
                    <a:cs typeface="Calibri" panose="020F0502020204030204" pitchFamily="34" charset="0"/>
                  </a:rPr>
                  <a:t>לוח שליטה</a:t>
                </a:r>
                <a:endParaRPr lang="en-US" altLang="en-US" sz="1400" dirty="0"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78A8768-28A3-9FE2-0E3C-7AD380AB1FC9}"/>
                </a:ext>
              </a:extLst>
            </p:cNvPr>
            <p:cNvGrpSpPr/>
            <p:nvPr/>
          </p:nvGrpSpPr>
          <p:grpSpPr>
            <a:xfrm>
              <a:off x="6730428" y="3870748"/>
              <a:ext cx="1439071" cy="367980"/>
              <a:chOff x="6689635" y="3971983"/>
              <a:chExt cx="1439071" cy="36798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BD728B25-A61E-F427-15E6-DE75F921CCFE}"/>
                  </a:ext>
                </a:extLst>
              </p:cNvPr>
              <p:cNvSpPr/>
              <p:nvPr/>
            </p:nvSpPr>
            <p:spPr>
              <a:xfrm>
                <a:off x="7852810" y="4015342"/>
                <a:ext cx="275896" cy="275896"/>
              </a:xfrm>
              <a:prstGeom prst="ellipse">
                <a:avLst/>
              </a:prstGeom>
              <a:solidFill>
                <a:srgbClr val="83BE4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L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53D9307D-292E-01AB-708F-D8B333A4A287}"/>
                  </a:ext>
                </a:extLst>
              </p:cNvPr>
              <p:cNvSpPr/>
              <p:nvPr/>
            </p:nvSpPr>
            <p:spPr>
              <a:xfrm>
                <a:off x="6689635" y="4172998"/>
                <a:ext cx="1297182" cy="147220"/>
              </a:xfrm>
              <a:custGeom>
                <a:avLst/>
                <a:gdLst>
                  <a:gd name="connsiteX0" fmla="*/ 1489841 w 1489841"/>
                  <a:gd name="connsiteY0" fmla="*/ 0 h 220717"/>
                  <a:gd name="connsiteX1" fmla="*/ 1489841 w 1489841"/>
                  <a:gd name="connsiteY1" fmla="*/ 220717 h 220717"/>
                  <a:gd name="connsiteX2" fmla="*/ 0 w 1489841"/>
                  <a:gd name="connsiteY2" fmla="*/ 220717 h 220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9841" h="220717">
                    <a:moveTo>
                      <a:pt x="1489841" y="0"/>
                    </a:moveTo>
                    <a:lnTo>
                      <a:pt x="1489841" y="220717"/>
                    </a:lnTo>
                    <a:lnTo>
                      <a:pt x="0" y="220717"/>
                    </a:lnTo>
                  </a:path>
                </a:pathLst>
              </a:custGeom>
              <a:noFill/>
              <a:ln w="9525">
                <a:solidFill>
                  <a:schemeClr val="bg2"/>
                </a:solidFill>
                <a:tailEnd type="oval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L"/>
              </a:p>
            </p:txBody>
          </p:sp>
          <p:sp>
            <p:nvSpPr>
              <p:cNvPr id="25" name="Rectangle 7">
                <a:extLst>
                  <a:ext uri="{FF2B5EF4-FFF2-40B4-BE49-F238E27FC236}">
                    <a16:creationId xmlns:a16="http://schemas.microsoft.com/office/drawing/2014/main" id="{C1F93279-B030-C60E-5B79-6DBED67D18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52810" y="3971983"/>
                <a:ext cx="275896" cy="3539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0"/>
                  </a:spcBef>
                  <a:buFontTx/>
                  <a:buNone/>
                </a:pPr>
                <a:r>
                  <a:rPr lang="he-IL" altLang="en-US" sz="1700" dirty="0">
                    <a:solidFill>
                      <a:schemeClr val="bg1"/>
                    </a:solidFill>
                    <a:cs typeface="Calibri" panose="020F0502020204030204" pitchFamily="34" charset="0"/>
                  </a:rPr>
                  <a:t>4</a:t>
                </a:r>
                <a:endParaRPr lang="en-US" altLang="en-US" sz="1700" dirty="0">
                  <a:solidFill>
                    <a:schemeClr val="bg1"/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26" name="Rectangle 7">
                <a:extLst>
                  <a:ext uri="{FF2B5EF4-FFF2-40B4-BE49-F238E27FC236}">
                    <a16:creationId xmlns:a16="http://schemas.microsoft.com/office/drawing/2014/main" id="{E7DF30CD-E7DC-EE0D-1FF5-D191B28BFB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89635" y="4032186"/>
                <a:ext cx="116317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rtl="0" eaLnBrk="1" hangingPunct="1">
                  <a:spcBef>
                    <a:spcPct val="0"/>
                  </a:spcBef>
                  <a:buFontTx/>
                  <a:buNone/>
                </a:pPr>
                <a:r>
                  <a:rPr lang="he-IL" altLang="en-US" sz="1400" dirty="0">
                    <a:cs typeface="Calibri" panose="020F0502020204030204" pitchFamily="34" charset="0"/>
                  </a:rPr>
                  <a:t>בול פגיעה</a:t>
                </a:r>
                <a:endParaRPr lang="en-US" altLang="en-US" sz="1400" dirty="0"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7998F70-349C-06F4-0690-4B5493C52AAB}"/>
                </a:ext>
              </a:extLst>
            </p:cNvPr>
            <p:cNvGrpSpPr/>
            <p:nvPr/>
          </p:nvGrpSpPr>
          <p:grpSpPr>
            <a:xfrm>
              <a:off x="4991734" y="3914107"/>
              <a:ext cx="1439071" cy="363645"/>
              <a:chOff x="7391200" y="4425635"/>
              <a:chExt cx="1439071" cy="363645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3E88CC5-5CF0-345E-1231-1903FD8A1EC0}"/>
                  </a:ext>
                </a:extLst>
              </p:cNvPr>
              <p:cNvSpPr/>
              <p:nvPr/>
            </p:nvSpPr>
            <p:spPr>
              <a:xfrm>
                <a:off x="8554375" y="4464659"/>
                <a:ext cx="275896" cy="275896"/>
              </a:xfrm>
              <a:prstGeom prst="ellipse">
                <a:avLst/>
              </a:prstGeom>
              <a:solidFill>
                <a:srgbClr val="53863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L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68807417-B6F2-A9BD-7DB2-C4349C384749}"/>
                  </a:ext>
                </a:extLst>
              </p:cNvPr>
              <p:cNvSpPr/>
              <p:nvPr/>
            </p:nvSpPr>
            <p:spPr>
              <a:xfrm>
                <a:off x="7391200" y="4622315"/>
                <a:ext cx="1297182" cy="147220"/>
              </a:xfrm>
              <a:custGeom>
                <a:avLst/>
                <a:gdLst>
                  <a:gd name="connsiteX0" fmla="*/ 1489841 w 1489841"/>
                  <a:gd name="connsiteY0" fmla="*/ 0 h 220717"/>
                  <a:gd name="connsiteX1" fmla="*/ 1489841 w 1489841"/>
                  <a:gd name="connsiteY1" fmla="*/ 220717 h 220717"/>
                  <a:gd name="connsiteX2" fmla="*/ 0 w 1489841"/>
                  <a:gd name="connsiteY2" fmla="*/ 220717 h 220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9841" h="220717">
                    <a:moveTo>
                      <a:pt x="1489841" y="0"/>
                    </a:moveTo>
                    <a:lnTo>
                      <a:pt x="1489841" y="220717"/>
                    </a:lnTo>
                    <a:lnTo>
                      <a:pt x="0" y="220717"/>
                    </a:lnTo>
                  </a:path>
                </a:pathLst>
              </a:custGeom>
              <a:noFill/>
              <a:ln w="9525">
                <a:solidFill>
                  <a:srgbClr val="53863C"/>
                </a:solidFill>
                <a:tailEnd type="oval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L"/>
              </a:p>
            </p:txBody>
          </p:sp>
          <p:sp>
            <p:nvSpPr>
              <p:cNvPr id="32" name="Rectangle 7">
                <a:extLst>
                  <a:ext uri="{FF2B5EF4-FFF2-40B4-BE49-F238E27FC236}">
                    <a16:creationId xmlns:a16="http://schemas.microsoft.com/office/drawing/2014/main" id="{33103D22-6D17-5B03-8F20-D467FF5944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50434" y="4425635"/>
                <a:ext cx="275896" cy="3539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0"/>
                  </a:spcBef>
                  <a:buFontTx/>
                  <a:buNone/>
                </a:pPr>
                <a:r>
                  <a:rPr lang="he-IL" altLang="en-US" sz="1700" dirty="0">
                    <a:solidFill>
                      <a:schemeClr val="bg1"/>
                    </a:solidFill>
                    <a:cs typeface="Calibri" panose="020F0502020204030204" pitchFamily="34" charset="0"/>
                  </a:rPr>
                  <a:t>5</a:t>
                </a:r>
                <a:endParaRPr lang="en-US" altLang="en-US" sz="1700" dirty="0">
                  <a:solidFill>
                    <a:schemeClr val="bg1"/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33" name="Rectangle 7">
                <a:extLst>
                  <a:ext uri="{FF2B5EF4-FFF2-40B4-BE49-F238E27FC236}">
                    <a16:creationId xmlns:a16="http://schemas.microsoft.com/office/drawing/2014/main" id="{BBA6687A-572C-4ADE-320B-6DAFB8ECF5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91200" y="4481503"/>
                <a:ext cx="116317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rtl="0" eaLnBrk="1" hangingPunct="1">
                  <a:spcBef>
                    <a:spcPct val="0"/>
                  </a:spcBef>
                  <a:buFontTx/>
                  <a:buNone/>
                </a:pPr>
                <a:r>
                  <a:rPr lang="he-IL" altLang="en-US" sz="1400" dirty="0">
                    <a:cs typeface="Calibri" panose="020F0502020204030204" pitchFamily="34" charset="0"/>
                  </a:rPr>
                  <a:t>שדה חשמלי</a:t>
                </a:r>
                <a:endParaRPr lang="en-US" altLang="en-US" sz="1400" dirty="0"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BF2F165F-EB62-68AA-7750-50440DB992E8}"/>
              </a:ext>
            </a:extLst>
          </p:cNvPr>
          <p:cNvGrpSpPr/>
          <p:nvPr/>
        </p:nvGrpSpPr>
        <p:grpSpPr>
          <a:xfrm>
            <a:off x="3635896" y="1111307"/>
            <a:ext cx="5258426" cy="1079330"/>
            <a:chOff x="3635896" y="1111307"/>
            <a:chExt cx="5258426" cy="1079330"/>
          </a:xfrm>
        </p:grpSpPr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0DDC44DF-1F31-862B-E19C-BD13BBA84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84168" y="1130062"/>
              <a:ext cx="584200" cy="622300"/>
            </a:xfrm>
            <a:prstGeom prst="rect">
              <a:avLst/>
            </a:prstGeom>
          </p:spPr>
        </p:pic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7FA4E915-5CAB-2B2E-8F21-9929E1888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52541" y="1183584"/>
              <a:ext cx="635000" cy="596900"/>
            </a:xfrm>
            <a:prstGeom prst="rect">
              <a:avLst/>
            </a:prstGeom>
          </p:spPr>
        </p:pic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D991B61F-E6D2-A78D-E4A1-495346BC7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903267" y="1290889"/>
              <a:ext cx="556281" cy="482810"/>
            </a:xfrm>
            <a:prstGeom prst="rect">
              <a:avLst/>
            </a:prstGeom>
          </p:spPr>
        </p:pic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2DC0CC39-182C-38A7-AEFF-835D9D8A9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226915" y="1155602"/>
              <a:ext cx="533400" cy="609600"/>
            </a:xfrm>
            <a:prstGeom prst="rect">
              <a:avLst/>
            </a:prstGeom>
          </p:spPr>
        </p:pic>
        <p:sp>
          <p:nvSpPr>
            <p:cNvPr id="50" name="Rectangle 7">
              <a:extLst>
                <a:ext uri="{FF2B5EF4-FFF2-40B4-BE49-F238E27FC236}">
                  <a16:creationId xmlns:a16="http://schemas.microsoft.com/office/drawing/2014/main" id="{977B8830-58E6-CDA5-659D-905A14716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7610" y="1790527"/>
              <a:ext cx="86671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lnSpc>
                  <a:spcPts val="1200"/>
                </a:lnSpc>
                <a:spcBef>
                  <a:spcPct val="0"/>
                </a:spcBef>
                <a:buFontTx/>
                <a:buNone/>
              </a:pPr>
              <a:r>
                <a:rPr lang="he-IL" altLang="en-US" sz="1000" dirty="0">
                  <a:cs typeface="Calibri" panose="020F0502020204030204" pitchFamily="34" charset="0"/>
                </a:rPr>
                <a:t>מצגת הסברה בכיתה</a:t>
              </a:r>
              <a:endParaRPr lang="en-US" altLang="en-US" sz="1000" dirty="0">
                <a:cs typeface="Calibri" panose="020F0502020204030204" pitchFamily="34" charset="0"/>
              </a:endParaRPr>
            </a:p>
          </p:txBody>
        </p:sp>
        <p:sp>
          <p:nvSpPr>
            <p:cNvPr id="51" name="Rectangle 7">
              <a:extLst>
                <a:ext uri="{FF2B5EF4-FFF2-40B4-BE49-F238E27FC236}">
                  <a16:creationId xmlns:a16="http://schemas.microsoft.com/office/drawing/2014/main" id="{3D28F72C-7F2A-4A43-9664-2CB76BD6BB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9664" y="1790527"/>
              <a:ext cx="86671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lnSpc>
                  <a:spcPts val="1200"/>
                </a:lnSpc>
                <a:spcBef>
                  <a:spcPct val="0"/>
                </a:spcBef>
                <a:buFontTx/>
                <a:buNone/>
              </a:pPr>
              <a:r>
                <a:rPr lang="he-IL" altLang="en-US" sz="1000" dirty="0">
                  <a:cs typeface="Calibri" panose="020F0502020204030204" pitchFamily="34" charset="0"/>
                </a:rPr>
                <a:t>אירוע</a:t>
              </a:r>
            </a:p>
            <a:p>
              <a:pPr algn="ctr" rtl="0" eaLnBrk="1" hangingPunct="1">
                <a:lnSpc>
                  <a:spcPts val="1200"/>
                </a:lnSpc>
                <a:spcBef>
                  <a:spcPct val="0"/>
                </a:spcBef>
                <a:buFontTx/>
                <a:buNone/>
              </a:pPr>
              <a:r>
                <a:rPr lang="he-IL" altLang="en-US" sz="1000" dirty="0">
                  <a:cs typeface="Calibri" panose="020F0502020204030204" pitchFamily="34" charset="0"/>
                </a:rPr>
                <a:t>שיא</a:t>
              </a:r>
              <a:endParaRPr lang="en-US" altLang="en-US" sz="1000" dirty="0">
                <a:cs typeface="Calibri" panose="020F0502020204030204" pitchFamily="34" charset="0"/>
              </a:endParaRPr>
            </a:p>
          </p:txBody>
        </p:sp>
        <p:sp>
          <p:nvSpPr>
            <p:cNvPr id="52" name="Rectangle 7">
              <a:extLst>
                <a:ext uri="{FF2B5EF4-FFF2-40B4-BE49-F238E27FC236}">
                  <a16:creationId xmlns:a16="http://schemas.microsoft.com/office/drawing/2014/main" id="{26AF4BAE-0B9C-F530-510E-66A140073B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8144" y="1790527"/>
              <a:ext cx="112252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lnSpc>
                  <a:spcPts val="1200"/>
                </a:lnSpc>
                <a:spcBef>
                  <a:spcPct val="0"/>
                </a:spcBef>
                <a:buFontTx/>
                <a:buNone/>
              </a:pPr>
              <a:r>
                <a:rPr lang="he-IL" altLang="en-US" sz="1000" dirty="0">
                  <a:cs typeface="Calibri" panose="020F0502020204030204" pitchFamily="34" charset="0"/>
                </a:rPr>
                <a:t>מייל להורים ואיסוף פסולת ביתית</a:t>
              </a:r>
              <a:endParaRPr lang="en-US" altLang="en-US" sz="1000" dirty="0">
                <a:cs typeface="Calibri" panose="020F0502020204030204" pitchFamily="34" charset="0"/>
              </a:endParaRPr>
            </a:p>
          </p:txBody>
        </p:sp>
        <p:sp>
          <p:nvSpPr>
            <p:cNvPr id="53" name="Rectangle 7">
              <a:extLst>
                <a:ext uri="{FF2B5EF4-FFF2-40B4-BE49-F238E27FC236}">
                  <a16:creationId xmlns:a16="http://schemas.microsoft.com/office/drawing/2014/main" id="{61C34583-6569-A295-5AC7-0D49F1C22E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7984" y="1790527"/>
              <a:ext cx="152476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lnSpc>
                  <a:spcPts val="1200"/>
                </a:lnSpc>
                <a:spcBef>
                  <a:spcPct val="0"/>
                </a:spcBef>
                <a:buFontTx/>
                <a:buNone/>
              </a:pPr>
              <a:r>
                <a:rPr lang="he-IL" altLang="en-US" sz="1000" dirty="0">
                  <a:cs typeface="Calibri" panose="020F0502020204030204" pitchFamily="34" charset="0"/>
                </a:rPr>
                <a:t>השלכת הפסולת </a:t>
              </a:r>
              <a:r>
                <a:rPr lang="he-IL" altLang="en-US" sz="1000" dirty="0" err="1">
                  <a:cs typeface="Calibri" panose="020F0502020204030204" pitchFamily="34" charset="0"/>
                </a:rPr>
                <a:t>למיחזור</a:t>
              </a:r>
              <a:r>
                <a:rPr lang="he-IL" altLang="en-US" sz="1000" dirty="0">
                  <a:cs typeface="Calibri" panose="020F0502020204030204" pitchFamily="34" charset="0"/>
                </a:rPr>
                <a:t> במרכזי </a:t>
              </a:r>
              <a:r>
                <a:rPr lang="he-IL" altLang="en-US" sz="1000" dirty="0" err="1">
                  <a:cs typeface="Calibri" panose="020F0502020204030204" pitchFamily="34" charset="0"/>
                </a:rPr>
                <a:t>המיחזור</a:t>
              </a:r>
              <a:r>
                <a:rPr lang="he-IL" altLang="en-US" sz="1000" dirty="0">
                  <a:cs typeface="Calibri" panose="020F0502020204030204" pitchFamily="34" charset="0"/>
                </a:rPr>
                <a:t> העירוניים</a:t>
              </a:r>
              <a:endParaRPr lang="en-US" altLang="en-US" sz="1000" dirty="0">
                <a:cs typeface="Calibri" panose="020F0502020204030204" pitchFamily="34" charset="0"/>
              </a:endParaRPr>
            </a:p>
          </p:txBody>
        </p:sp>
        <p:sp>
          <p:nvSpPr>
            <p:cNvPr id="54" name="Rectangle 7">
              <a:extLst>
                <a:ext uri="{FF2B5EF4-FFF2-40B4-BE49-F238E27FC236}">
                  <a16:creationId xmlns:a16="http://schemas.microsoft.com/office/drawing/2014/main" id="{CC79B489-28A0-5417-50DC-4536298137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5896" y="1790527"/>
              <a:ext cx="86671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lnSpc>
                  <a:spcPts val="1200"/>
                </a:lnSpc>
                <a:spcBef>
                  <a:spcPct val="0"/>
                </a:spcBef>
                <a:buFontTx/>
                <a:buNone/>
              </a:pPr>
              <a:r>
                <a:rPr lang="he-IL" altLang="en-US" sz="1000" dirty="0">
                  <a:cs typeface="Calibri" panose="020F0502020204030204" pitchFamily="34" charset="0"/>
                </a:rPr>
                <a:t>הצלת כדור הארץ</a:t>
              </a:r>
              <a:endParaRPr lang="en-US" altLang="en-US" sz="1000" dirty="0">
                <a:cs typeface="Calibri" panose="020F0502020204030204" pitchFamily="34" charset="0"/>
              </a:endParaRPr>
            </a:p>
          </p:txBody>
        </p:sp>
        <p:sp>
          <p:nvSpPr>
            <p:cNvPr id="55" name="Chevron 54">
              <a:extLst>
                <a:ext uri="{FF2B5EF4-FFF2-40B4-BE49-F238E27FC236}">
                  <a16:creationId xmlns:a16="http://schemas.microsoft.com/office/drawing/2014/main" id="{D389EE09-EB65-99F9-4F39-C5A8DBB3D404}"/>
                </a:ext>
              </a:extLst>
            </p:cNvPr>
            <p:cNvSpPr/>
            <p:nvPr/>
          </p:nvSpPr>
          <p:spPr>
            <a:xfrm rot="10800000">
              <a:off x="7974344" y="1369067"/>
              <a:ext cx="106532" cy="110729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56" name="Picture 55" descr="A black background with colorful circles and white text&#10;&#10;Description automatically generated">
              <a:extLst>
                <a:ext uri="{FF2B5EF4-FFF2-40B4-BE49-F238E27FC236}">
                  <a16:creationId xmlns:a16="http://schemas.microsoft.com/office/drawing/2014/main" id="{47151AA8-172B-7F17-9443-64BF3D79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1111307"/>
              <a:ext cx="909605" cy="641055"/>
            </a:xfrm>
            <a:prstGeom prst="rect">
              <a:avLst/>
            </a:prstGeom>
          </p:spPr>
        </p:pic>
        <p:sp>
          <p:nvSpPr>
            <p:cNvPr id="57" name="Chevron 56">
              <a:extLst>
                <a:ext uri="{FF2B5EF4-FFF2-40B4-BE49-F238E27FC236}">
                  <a16:creationId xmlns:a16="http://schemas.microsoft.com/office/drawing/2014/main" id="{23494CEC-6585-6CEA-6CCC-28CF167E27A5}"/>
                </a:ext>
              </a:extLst>
            </p:cNvPr>
            <p:cNvSpPr/>
            <p:nvPr/>
          </p:nvSpPr>
          <p:spPr>
            <a:xfrm rot="10800000">
              <a:off x="4538417" y="1369067"/>
              <a:ext cx="106532" cy="110729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Chevron 57">
              <a:extLst>
                <a:ext uri="{FF2B5EF4-FFF2-40B4-BE49-F238E27FC236}">
                  <a16:creationId xmlns:a16="http://schemas.microsoft.com/office/drawing/2014/main" id="{8367DEF3-C2A3-4170-E7B1-D509AF1C2AB1}"/>
                </a:ext>
              </a:extLst>
            </p:cNvPr>
            <p:cNvSpPr/>
            <p:nvPr/>
          </p:nvSpPr>
          <p:spPr>
            <a:xfrm rot="10800000">
              <a:off x="5766854" y="1369067"/>
              <a:ext cx="106532" cy="110729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9" name="Chevron 58">
              <a:extLst>
                <a:ext uri="{FF2B5EF4-FFF2-40B4-BE49-F238E27FC236}">
                  <a16:creationId xmlns:a16="http://schemas.microsoft.com/office/drawing/2014/main" id="{4ABE6D51-CDE3-A8AA-08F5-0ED0C6551ED2}"/>
                </a:ext>
              </a:extLst>
            </p:cNvPr>
            <p:cNvSpPr/>
            <p:nvPr/>
          </p:nvSpPr>
          <p:spPr>
            <a:xfrm rot="10800000">
              <a:off x="6810563" y="1369067"/>
              <a:ext cx="106532" cy="110729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5" name="תמונה 4" descr="תמונה שמכילה לבוש, בחוץ, אדם, פני אדם&#10;&#10;התיאור נוצר באופן אוטומטי">
            <a:extLst>
              <a:ext uri="{FF2B5EF4-FFF2-40B4-BE49-F238E27FC236}">
                <a16:creationId xmlns:a16="http://schemas.microsoft.com/office/drawing/2014/main" id="{4B472D5D-3218-FE5D-6DF4-60A9516EA2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64" y="1752362"/>
            <a:ext cx="2149835" cy="1433223"/>
          </a:xfrm>
          <a:prstGeom prst="rect">
            <a:avLst/>
          </a:prstGeom>
        </p:spPr>
      </p:pic>
      <p:pic>
        <p:nvPicPr>
          <p:cNvPr id="29" name="תמונה 28" descr="תמונה שמכילה טקסט, אדם, לבוש, פני אדם&#10;&#10;התיאור נוצר באופן אוטומטי">
            <a:extLst>
              <a:ext uri="{FF2B5EF4-FFF2-40B4-BE49-F238E27FC236}">
                <a16:creationId xmlns:a16="http://schemas.microsoft.com/office/drawing/2014/main" id="{9150B413-FDAA-0D21-51B7-CD111AF307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520" y="499022"/>
            <a:ext cx="1617368" cy="107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7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מציין מיקום תוכן 2">
            <a:extLst>
              <a:ext uri="{FF2B5EF4-FFF2-40B4-BE49-F238E27FC236}">
                <a16:creationId xmlns:a16="http://schemas.microsoft.com/office/drawing/2014/main" id="{B6F41688-876C-8946-A2C9-EA04539852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4557" y="1832488"/>
            <a:ext cx="2814363" cy="358775"/>
          </a:xfrm>
          <a:prstGeom prst="rect">
            <a:avLst/>
          </a:prstGeom>
        </p:spPr>
        <p:txBody>
          <a:bodyPr/>
          <a:lstStyle/>
          <a:p>
            <a:pPr marL="0" indent="0" eaLnBrk="1" hangingPunct="1">
              <a:lnSpc>
                <a:spcPts val="2200"/>
              </a:lnSpc>
              <a:spcBef>
                <a:spcPts val="0"/>
              </a:spcBef>
              <a:buNone/>
            </a:pPr>
            <a:r>
              <a:rPr lang="he-IL" altLang="he-IL" sz="25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אז מהיום קונים חכם </a:t>
            </a:r>
            <a:endParaRPr lang="en-US" altLang="he-IL" sz="25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lnSpc>
                <a:spcPts val="2200"/>
              </a:lnSpc>
              <a:spcBef>
                <a:spcPts val="0"/>
              </a:spcBef>
              <a:buNone/>
            </a:pPr>
            <a:r>
              <a:rPr lang="he-IL" altLang="he-IL" sz="25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ממחזרים ישן</a:t>
            </a:r>
            <a:endParaRPr lang="en-US" altLang="en-US" sz="25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F6E4A570-C122-DD4F-9FE5-995822F93F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76056" y="212951"/>
            <a:ext cx="3749675" cy="439738"/>
          </a:xfrm>
          <a:prstGeom prst="rect">
            <a:avLst/>
          </a:prstGeom>
        </p:spPr>
        <p:txBody>
          <a:bodyPr/>
          <a:lstStyle/>
          <a:p>
            <a:pPr algn="r" eaLnBrk="1" hangingPunct="1">
              <a:defRPr/>
            </a:pPr>
            <a:r>
              <a:rPr lang="he-IL" altLang="en-US" sz="3000" spc="-7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הצלת כדור הארץ</a:t>
            </a:r>
          </a:p>
        </p:txBody>
      </p:sp>
      <p:grpSp>
        <p:nvGrpSpPr>
          <p:cNvPr id="31748" name="Group 17">
            <a:extLst>
              <a:ext uri="{FF2B5EF4-FFF2-40B4-BE49-F238E27FC236}">
                <a16:creationId xmlns:a16="http://schemas.microsoft.com/office/drawing/2014/main" id="{33096152-94E3-4845-8C1C-B134D1A4F0BC}"/>
              </a:ext>
            </a:extLst>
          </p:cNvPr>
          <p:cNvGrpSpPr>
            <a:grpSpLocks/>
          </p:cNvGrpSpPr>
          <p:nvPr/>
        </p:nvGrpSpPr>
        <p:grpSpPr bwMode="auto">
          <a:xfrm>
            <a:off x="4704228" y="1280423"/>
            <a:ext cx="2890838" cy="2915840"/>
            <a:chOff x="7413296" y="1751430"/>
            <a:chExt cx="970259" cy="97850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06D0300-4E33-1C44-901C-2DE7A012F803}"/>
                </a:ext>
              </a:extLst>
            </p:cNvPr>
            <p:cNvSpPr/>
            <p:nvPr/>
          </p:nvSpPr>
          <p:spPr>
            <a:xfrm>
              <a:off x="7426084" y="1751430"/>
              <a:ext cx="946282" cy="945742"/>
            </a:xfrm>
            <a:prstGeom prst="ellipse">
              <a:avLst/>
            </a:prstGeom>
            <a:solidFill>
              <a:srgbClr val="2A8C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hangingPunct="1">
                <a:defRPr/>
              </a:pPr>
              <a:endParaRPr lang="en-US"/>
            </a:p>
          </p:txBody>
        </p:sp>
        <p:pic>
          <p:nvPicPr>
            <p:cNvPr id="31754" name="Picture 2">
              <a:extLst>
                <a:ext uri="{FF2B5EF4-FFF2-40B4-BE49-F238E27FC236}">
                  <a16:creationId xmlns:a16="http://schemas.microsoft.com/office/drawing/2014/main" id="{8F4920A1-7FB8-E44D-AF7D-85BBDCEF1E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3296" y="1759676"/>
              <a:ext cx="970259" cy="970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750" name="Picture 13">
            <a:extLst>
              <a:ext uri="{FF2B5EF4-FFF2-40B4-BE49-F238E27FC236}">
                <a16:creationId xmlns:a16="http://schemas.microsoft.com/office/drawing/2014/main" id="{2C2F8239-6584-134E-BF3B-2711270D4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1629" y="1923678"/>
            <a:ext cx="1871412" cy="186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76CA2993-A37C-88ED-BF7E-796B3007256C}"/>
              </a:ext>
            </a:extLst>
          </p:cNvPr>
          <p:cNvSpPr/>
          <p:nvPr/>
        </p:nvSpPr>
        <p:spPr>
          <a:xfrm>
            <a:off x="4932041" y="699542"/>
            <a:ext cx="3816672" cy="72008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sp>
        <p:nvSpPr>
          <p:cNvPr id="5" name="מציין מיקום תוכן 2">
            <a:extLst>
              <a:ext uri="{FF2B5EF4-FFF2-40B4-BE49-F238E27FC236}">
                <a16:creationId xmlns:a16="http://schemas.microsoft.com/office/drawing/2014/main" id="{C3B3B88A-4313-597A-229A-0209BD14C672}"/>
              </a:ext>
            </a:extLst>
          </p:cNvPr>
          <p:cNvSpPr txBox="1">
            <a:spLocks/>
          </p:cNvSpPr>
          <p:nvPr/>
        </p:nvSpPr>
        <p:spPr>
          <a:xfrm>
            <a:off x="1231834" y="2278616"/>
            <a:ext cx="3213855" cy="1445262"/>
          </a:xfrm>
          <a:prstGeom prst="rect">
            <a:avLst/>
          </a:prstGeom>
        </p:spPr>
        <p:txBody>
          <a:bodyPr/>
          <a:lstStyle>
            <a:lvl1pPr marL="257175" indent="-257175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he-IL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כך, ביחד נשמור על הסביבה מהפסולת האלקטרונית המזהמת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he-IL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נעשה שימוש חוזר בחומרי הגלם מהם היא מורכבת ונחזק את </a:t>
            </a:r>
            <a:b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הכלכלה והחברה בישראל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כותרת 1">
            <a:extLst>
              <a:ext uri="{FF2B5EF4-FFF2-40B4-BE49-F238E27FC236}">
                <a16:creationId xmlns:a16="http://schemas.microsoft.com/office/drawing/2014/main" id="{372E7A39-AC1D-2B48-924F-025117D9A4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16016" y="227013"/>
            <a:ext cx="4138612" cy="40005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he-IL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כל </a:t>
            </a:r>
            <a:r>
              <a:rPr lang="he-IL" alt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מיחזור</a:t>
            </a:r>
            <a:r>
              <a:rPr lang="he-IL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מתחיל בסיפור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92CFDF32-1E6D-EE40-A421-A24B9FF784FA}"/>
              </a:ext>
            </a:extLst>
          </p:cNvPr>
          <p:cNvSpPr/>
          <p:nvPr/>
        </p:nvSpPr>
        <p:spPr>
          <a:xfrm>
            <a:off x="4932041" y="699542"/>
            <a:ext cx="3816672" cy="72008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pic>
        <p:nvPicPr>
          <p:cNvPr id="4" name="תמונה 3">
            <a:hlinkClick r:id="rId3"/>
            <a:extLst>
              <a:ext uri="{FF2B5EF4-FFF2-40B4-BE49-F238E27FC236}">
                <a16:creationId xmlns:a16="http://schemas.microsoft.com/office/drawing/2014/main" id="{131E1003-B573-4785-A1A1-9A3510679D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487"/>
          <a:stretch/>
        </p:blipFill>
        <p:spPr>
          <a:xfrm>
            <a:off x="1598867" y="1131590"/>
            <a:ext cx="5946266" cy="302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כותרת 1">
            <a:extLst>
              <a:ext uri="{FF2B5EF4-FFF2-40B4-BE49-F238E27FC236}">
                <a16:creationId xmlns:a16="http://schemas.microsoft.com/office/drawing/2014/main" id="{BBAB4DD4-458D-B540-8817-60C7EC935E0E}"/>
              </a:ext>
            </a:extLst>
          </p:cNvPr>
          <p:cNvSpPr txBox="1">
            <a:spLocks/>
          </p:cNvSpPr>
          <p:nvPr/>
        </p:nvSpPr>
        <p:spPr bwMode="auto">
          <a:xfrm>
            <a:off x="5796136" y="303610"/>
            <a:ext cx="3096344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he-IL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Calibri" panose="020F0502020204030204" pitchFamily="34" charset="0"/>
              </a:rPr>
              <a:t>מוצרים אלקטרונים</a:t>
            </a:r>
          </a:p>
        </p:txBody>
      </p:sp>
      <p:pic>
        <p:nvPicPr>
          <p:cNvPr id="16387" name="Picture 5">
            <a:extLst>
              <a:ext uri="{FF2B5EF4-FFF2-40B4-BE49-F238E27FC236}">
                <a16:creationId xmlns:a16="http://schemas.microsoft.com/office/drawing/2014/main" id="{AD439F7E-25AF-2649-A81A-A957952D0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9210" y="3361136"/>
            <a:ext cx="7143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10">
            <a:extLst>
              <a:ext uri="{FF2B5EF4-FFF2-40B4-BE49-F238E27FC236}">
                <a16:creationId xmlns:a16="http://schemas.microsoft.com/office/drawing/2014/main" id="{1498897A-C2E5-1846-B3CF-FAAD3C902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6655" y="1825228"/>
            <a:ext cx="71526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e-IL" altLang="en-US" sz="1350" dirty="0">
                <a:cs typeface="Calibri" panose="020F0502020204030204" pitchFamily="34" charset="0"/>
              </a:rPr>
              <a:t>תקשורת</a:t>
            </a:r>
            <a:endParaRPr lang="en-US" altLang="en-US" sz="1350" dirty="0">
              <a:cs typeface="Calibri" panose="020F0502020204030204" pitchFamily="34" charset="0"/>
            </a:endParaRPr>
          </a:p>
        </p:txBody>
      </p:sp>
      <p:sp>
        <p:nvSpPr>
          <p:cNvPr id="16389" name="Rectangle 14">
            <a:extLst>
              <a:ext uri="{FF2B5EF4-FFF2-40B4-BE49-F238E27FC236}">
                <a16:creationId xmlns:a16="http://schemas.microsoft.com/office/drawing/2014/main" id="{DED2F536-D6E3-D24E-8230-3748935D3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8420" y="2319337"/>
            <a:ext cx="85311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e-IL" altLang="en-US" sz="1350" dirty="0">
                <a:cs typeface="Calibri" panose="020F0502020204030204" pitchFamily="34" charset="0"/>
              </a:rPr>
              <a:t>טמפרטורה</a:t>
            </a:r>
            <a:endParaRPr lang="en-US" altLang="en-US" sz="1350" dirty="0">
              <a:cs typeface="Calibri" panose="020F050202020403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1148E28-C5D3-6549-B439-892EDA2D1CCA}"/>
              </a:ext>
            </a:extLst>
          </p:cNvPr>
          <p:cNvSpPr/>
          <p:nvPr/>
        </p:nvSpPr>
        <p:spPr>
          <a:xfrm>
            <a:off x="5248277" y="1709740"/>
            <a:ext cx="1241822" cy="1241822"/>
          </a:xfrm>
          <a:prstGeom prst="ellipse">
            <a:avLst/>
          </a:prstGeom>
          <a:solidFill>
            <a:schemeClr val="bg1"/>
          </a:solidFill>
          <a:ln w="19050">
            <a:solidFill>
              <a:srgbClr val="83BE4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pic>
        <p:nvPicPr>
          <p:cNvPr id="22535" name="Picture 8">
            <a:extLst>
              <a:ext uri="{FF2B5EF4-FFF2-40B4-BE49-F238E27FC236}">
                <a16:creationId xmlns:a16="http://schemas.microsoft.com/office/drawing/2014/main" id="{789E121C-0C92-B54B-BF0D-C554559F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4014" y="1926431"/>
            <a:ext cx="892969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8">
            <a:extLst>
              <a:ext uri="{FF2B5EF4-FFF2-40B4-BE49-F238E27FC236}">
                <a16:creationId xmlns:a16="http://schemas.microsoft.com/office/drawing/2014/main" id="{39D5EBBF-1C56-AD4F-A7AD-026C00E54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7106" y="3215879"/>
            <a:ext cx="1520429" cy="124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3">
            <a:extLst>
              <a:ext uri="{FF2B5EF4-FFF2-40B4-BE49-F238E27FC236}">
                <a16:creationId xmlns:a16="http://schemas.microsoft.com/office/drawing/2014/main" id="{FC3F16B9-6D24-5D4F-8B19-6445EE1B9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4814" y="4349355"/>
            <a:ext cx="59503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e-IL" altLang="en-US" sz="1350" dirty="0">
                <a:cs typeface="Calibri" panose="020F0502020204030204" pitchFamily="34" charset="0"/>
              </a:rPr>
              <a:t>תנועה</a:t>
            </a:r>
            <a:endParaRPr lang="en-US" altLang="en-US" sz="1350" dirty="0">
              <a:cs typeface="Calibri" panose="020F0502020204030204" pitchFamily="34" charset="0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BB10C993-F317-E244-82B8-311229F93B80}"/>
              </a:ext>
            </a:extLst>
          </p:cNvPr>
          <p:cNvSpPr/>
          <p:nvPr/>
        </p:nvSpPr>
        <p:spPr>
          <a:xfrm>
            <a:off x="2984899" y="1059581"/>
            <a:ext cx="507206" cy="3451697"/>
          </a:xfrm>
          <a:custGeom>
            <a:avLst/>
            <a:gdLst>
              <a:gd name="connsiteX0" fmla="*/ 587829 w 674914"/>
              <a:gd name="connsiteY0" fmla="*/ 0 h 4659085"/>
              <a:gd name="connsiteX1" fmla="*/ 0 w 674914"/>
              <a:gd name="connsiteY1" fmla="*/ 0 h 4659085"/>
              <a:gd name="connsiteX2" fmla="*/ 0 w 674914"/>
              <a:gd name="connsiteY2" fmla="*/ 4659085 h 4659085"/>
              <a:gd name="connsiteX3" fmla="*/ 674914 w 674914"/>
              <a:gd name="connsiteY3" fmla="*/ 4659085 h 465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4914" h="4659085">
                <a:moveTo>
                  <a:pt x="587829" y="0"/>
                </a:moveTo>
                <a:lnTo>
                  <a:pt x="0" y="0"/>
                </a:lnTo>
                <a:lnTo>
                  <a:pt x="0" y="4659085"/>
                </a:lnTo>
                <a:lnTo>
                  <a:pt x="674914" y="4659085"/>
                </a:lnTo>
              </a:path>
            </a:pathLst>
          </a:custGeom>
          <a:noFill/>
          <a:ln w="12700">
            <a:solidFill>
              <a:srgbClr val="FAB333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DD8E633C-FBBF-0146-A4DF-378F33ABBDBA}"/>
              </a:ext>
            </a:extLst>
          </p:cNvPr>
          <p:cNvCxnSpPr>
            <a:cxnSpLocks/>
            <a:stCxn id="17" idx="6"/>
            <a:endCxn id="16388" idx="2"/>
          </p:cNvCxnSpPr>
          <p:nvPr/>
        </p:nvCxnSpPr>
        <p:spPr>
          <a:xfrm flipV="1">
            <a:off x="6490099" y="2125310"/>
            <a:ext cx="834186" cy="205341"/>
          </a:xfrm>
          <a:prstGeom prst="bentConnector2">
            <a:avLst/>
          </a:prstGeom>
          <a:ln w="12700">
            <a:solidFill>
              <a:srgbClr val="86BE4D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9" name="Picture 46">
            <a:extLst>
              <a:ext uri="{FF2B5EF4-FFF2-40B4-BE49-F238E27FC236}">
                <a16:creationId xmlns:a16="http://schemas.microsoft.com/office/drawing/2014/main" id="{B5F563D6-587A-E84C-861D-1EDFEA75F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0179" y="940596"/>
            <a:ext cx="1790700" cy="146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01" name="Elbow Connector 4100">
            <a:extLst>
              <a:ext uri="{FF2B5EF4-FFF2-40B4-BE49-F238E27FC236}">
                <a16:creationId xmlns:a16="http://schemas.microsoft.com/office/drawing/2014/main" id="{A54F9CAC-BD27-634C-B8D0-DA1F37B84DD6}"/>
              </a:ext>
            </a:extLst>
          </p:cNvPr>
          <p:cNvCxnSpPr>
            <a:cxnSpLocks/>
            <a:stCxn id="17" idx="4"/>
          </p:cNvCxnSpPr>
          <p:nvPr/>
        </p:nvCxnSpPr>
        <p:spPr>
          <a:xfrm rot="5400000">
            <a:off x="4411266" y="3030141"/>
            <a:ext cx="1537097" cy="1379934"/>
          </a:xfrm>
          <a:prstGeom prst="bentConnector2">
            <a:avLst/>
          </a:prstGeom>
          <a:ln w="12700">
            <a:solidFill>
              <a:srgbClr val="86BE4D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4" name="Elbow Connector 4103">
            <a:extLst>
              <a:ext uri="{FF2B5EF4-FFF2-40B4-BE49-F238E27FC236}">
                <a16:creationId xmlns:a16="http://schemas.microsoft.com/office/drawing/2014/main" id="{07BA9EA3-A4BD-DE44-9F77-12CB8B672761}"/>
              </a:ext>
            </a:extLst>
          </p:cNvPr>
          <p:cNvCxnSpPr>
            <a:cxnSpLocks/>
            <a:stCxn id="17" idx="5"/>
          </p:cNvCxnSpPr>
          <p:nvPr/>
        </p:nvCxnSpPr>
        <p:spPr>
          <a:xfrm rot="16200000" flipH="1">
            <a:off x="6530566" y="2547373"/>
            <a:ext cx="591435" cy="1036090"/>
          </a:xfrm>
          <a:prstGeom prst="bentConnector3">
            <a:avLst/>
          </a:prstGeom>
          <a:ln w="12700">
            <a:solidFill>
              <a:srgbClr val="86BE4D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7" name="Elbow Connector 4106">
            <a:extLst>
              <a:ext uri="{FF2B5EF4-FFF2-40B4-BE49-F238E27FC236}">
                <a16:creationId xmlns:a16="http://schemas.microsoft.com/office/drawing/2014/main" id="{075AA11C-B93C-B842-82BD-60F78E483AE3}"/>
              </a:ext>
            </a:extLst>
          </p:cNvPr>
          <p:cNvCxnSpPr>
            <a:cxnSpLocks/>
            <a:endCxn id="16389" idx="2"/>
          </p:cNvCxnSpPr>
          <p:nvPr/>
        </p:nvCxnSpPr>
        <p:spPr>
          <a:xfrm rot="10800000" flipV="1">
            <a:off x="4254979" y="2524125"/>
            <a:ext cx="993298" cy="95294"/>
          </a:xfrm>
          <a:prstGeom prst="bentConnector4">
            <a:avLst>
              <a:gd name="adj1" fmla="val 28528"/>
              <a:gd name="adj2" fmla="val 339889"/>
            </a:avLst>
          </a:prstGeom>
          <a:ln w="12700">
            <a:solidFill>
              <a:srgbClr val="86BE4D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866ACFB-33B8-0D43-BF03-31F9D8A88600}"/>
              </a:ext>
            </a:extLst>
          </p:cNvPr>
          <p:cNvSpPr/>
          <p:nvPr/>
        </p:nvSpPr>
        <p:spPr>
          <a:xfrm>
            <a:off x="1709739" y="2545112"/>
            <a:ext cx="835819" cy="467915"/>
          </a:xfrm>
          <a:prstGeom prst="roundRect">
            <a:avLst/>
          </a:prstGeom>
          <a:solidFill>
            <a:srgbClr val="83B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>
              <a:defRPr/>
            </a:pPr>
            <a:endParaRPr lang="en-US" dirty="0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2A0C529B-87BC-E64E-BD9C-D2A9E8516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738" y="2577318"/>
            <a:ext cx="825177" cy="45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1350"/>
              </a:lnSpc>
              <a:spcBef>
                <a:spcPct val="0"/>
              </a:spcBef>
              <a:buNone/>
            </a:pPr>
            <a:r>
              <a:rPr lang="he-IL" altLang="en-US" sz="1500" dirty="0">
                <a:solidFill>
                  <a:schemeClr val="bg1"/>
                </a:solidFill>
                <a:cs typeface="Calibri" panose="020F0502020204030204" pitchFamily="34" charset="0"/>
              </a:rPr>
              <a:t>איכות חיים </a:t>
            </a:r>
            <a:endParaRPr lang="en-US" altLang="en-US" sz="1500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2B9201B-CC07-CD40-A739-978589052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9210" y="951312"/>
            <a:ext cx="679847" cy="92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10">
            <a:extLst>
              <a:ext uri="{FF2B5EF4-FFF2-40B4-BE49-F238E27FC236}">
                <a16:creationId xmlns:a16="http://schemas.microsoft.com/office/drawing/2014/main" id="{BD1FF72C-DFA6-0546-B98E-6733CC9C5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1770980"/>
            <a:ext cx="1189434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e-IL" altLang="en-US" sz="1350" dirty="0">
                <a:cs typeface="Calibri" panose="020F0502020204030204" pitchFamily="34" charset="0"/>
              </a:rPr>
              <a:t>שימוש </a:t>
            </a:r>
            <a:br>
              <a:rPr lang="en-US" altLang="en-US" sz="1350" dirty="0">
                <a:cs typeface="Calibri" panose="020F0502020204030204" pitchFamily="34" charset="0"/>
              </a:rPr>
            </a:br>
            <a:r>
              <a:rPr lang="he-IL" altLang="en-US" sz="1350" dirty="0">
                <a:cs typeface="Calibri" panose="020F0502020204030204" pitchFamily="34" charset="0"/>
              </a:rPr>
              <a:t>במוצרים אלקטרונים</a:t>
            </a:r>
            <a:endParaRPr lang="en-US" altLang="en-US" sz="1350" dirty="0">
              <a:cs typeface="Calibri" panose="020F0502020204030204" pitchFamily="34" charset="0"/>
            </a:endParaRPr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168B6D7F-0FD3-6A4C-AD37-C1BF1C102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7314" y="3161853"/>
            <a:ext cx="118943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he-IL" altLang="en-US" sz="1350" dirty="0">
                <a:cs typeface="Calibri" panose="020F0502020204030204" pitchFamily="34" charset="0"/>
              </a:rPr>
              <a:t>פסולת אלקטרונית</a:t>
            </a:r>
            <a:endParaRPr lang="en-US" altLang="en-US" sz="1350" dirty="0">
              <a:cs typeface="Calibri" panose="020F0502020204030204" pitchFamily="34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1E13064-8AAD-51A1-D4F9-CE3789526B2B}"/>
              </a:ext>
            </a:extLst>
          </p:cNvPr>
          <p:cNvSpPr/>
          <p:nvPr/>
        </p:nvSpPr>
        <p:spPr>
          <a:xfrm>
            <a:off x="6012160" y="699542"/>
            <a:ext cx="2736552" cy="56811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2BD5264-7556-09C0-2426-0E7A6354F1F5}"/>
              </a:ext>
            </a:extLst>
          </p:cNvPr>
          <p:cNvCxnSpPr/>
          <p:nvPr/>
        </p:nvCxnSpPr>
        <p:spPr>
          <a:xfrm flipV="1">
            <a:off x="2627784" y="1626964"/>
            <a:ext cx="0" cy="1365399"/>
          </a:xfrm>
          <a:prstGeom prst="straightConnector1">
            <a:avLst/>
          </a:prstGeom>
          <a:ln w="12700">
            <a:solidFill>
              <a:srgbClr val="83BE4D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4FDD066-9F84-A86C-0C02-C4EC35906F11}"/>
              </a:ext>
            </a:extLst>
          </p:cNvPr>
          <p:cNvCxnSpPr>
            <a:cxnSpLocks/>
          </p:cNvCxnSpPr>
          <p:nvPr/>
        </p:nvCxnSpPr>
        <p:spPr>
          <a:xfrm>
            <a:off x="1619672" y="2992363"/>
            <a:ext cx="0" cy="875531"/>
          </a:xfrm>
          <a:prstGeom prst="straightConnector1">
            <a:avLst/>
          </a:prstGeom>
          <a:ln w="127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5">
            <a:extLst>
              <a:ext uri="{FF2B5EF4-FFF2-40B4-BE49-F238E27FC236}">
                <a16:creationId xmlns:a16="http://schemas.microsoft.com/office/drawing/2014/main" id="{BCD4ACFD-E8AD-8A41-B991-E64FCF28B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413" y="4162381"/>
            <a:ext cx="59182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e-IL" altLang="en-US" sz="1350" dirty="0">
                <a:cs typeface="Calibri" panose="020F0502020204030204" pitchFamily="34" charset="0"/>
              </a:rPr>
              <a:t>תאורה</a:t>
            </a:r>
            <a:endParaRPr lang="en-US" altLang="en-US" sz="1350" dirty="0"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D2D21-8131-762A-FFAB-61ECD7762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B120A25-9932-AE87-BA90-497B64633478}"/>
              </a:ext>
            </a:extLst>
          </p:cNvPr>
          <p:cNvGrpSpPr/>
          <p:nvPr/>
        </p:nvGrpSpPr>
        <p:grpSpPr>
          <a:xfrm>
            <a:off x="1693538" y="922112"/>
            <a:ext cx="5797810" cy="3665862"/>
            <a:chOff x="1403648" y="627534"/>
            <a:chExt cx="6377591" cy="4032448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84D47B3-AB0F-CCD1-71AA-9F37107CE72F}"/>
                </a:ext>
              </a:extLst>
            </p:cNvPr>
            <p:cNvSpPr/>
            <p:nvPr/>
          </p:nvSpPr>
          <p:spPr>
            <a:xfrm>
              <a:off x="1516005" y="3445472"/>
              <a:ext cx="2248678" cy="853448"/>
            </a:xfrm>
            <a:custGeom>
              <a:avLst/>
              <a:gdLst>
                <a:gd name="connsiteX0" fmla="*/ 2248678 w 2248678"/>
                <a:gd name="connsiteY0" fmla="*/ 0 h 475862"/>
                <a:gd name="connsiteX1" fmla="*/ 2248678 w 2248678"/>
                <a:gd name="connsiteY1" fmla="*/ 475862 h 475862"/>
                <a:gd name="connsiteX2" fmla="*/ 0 w 2248678"/>
                <a:gd name="connsiteY2" fmla="*/ 475862 h 47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8678" h="475862">
                  <a:moveTo>
                    <a:pt x="2248678" y="0"/>
                  </a:moveTo>
                  <a:lnTo>
                    <a:pt x="2248678" y="475862"/>
                  </a:lnTo>
                  <a:lnTo>
                    <a:pt x="0" y="475862"/>
                  </a:lnTo>
                </a:path>
              </a:pathLst>
            </a:custGeom>
            <a:ln>
              <a:solidFill>
                <a:srgbClr val="689631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L" dirty="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E8D429E-7A17-BF37-339A-AEDECBF266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92747" y="2228940"/>
              <a:ext cx="2130546" cy="0"/>
            </a:xfrm>
            <a:prstGeom prst="line">
              <a:avLst/>
            </a:prstGeom>
            <a:ln>
              <a:solidFill>
                <a:srgbClr val="689631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תמונה 11">
              <a:extLst>
                <a:ext uri="{FF2B5EF4-FFF2-40B4-BE49-F238E27FC236}">
                  <a16:creationId xmlns:a16="http://schemas.microsoft.com/office/drawing/2014/main" id="{98A43911-C025-2B5D-1B96-72F384499F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4" b="1857"/>
            <a:stretch/>
          </p:blipFill>
          <p:spPr>
            <a:xfrm>
              <a:off x="1619672" y="692082"/>
              <a:ext cx="1501875" cy="1501286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45BEE3F-A878-6517-9F86-81E7C1E6125C}"/>
                </a:ext>
              </a:extLst>
            </p:cNvPr>
            <p:cNvCxnSpPr>
              <a:cxnSpLocks/>
            </p:cNvCxnSpPr>
            <p:nvPr/>
          </p:nvCxnSpPr>
          <p:spPr>
            <a:xfrm>
              <a:off x="5597203" y="2228940"/>
              <a:ext cx="2130546" cy="0"/>
            </a:xfrm>
            <a:prstGeom prst="line">
              <a:avLst/>
            </a:prstGeom>
            <a:ln>
              <a:solidFill>
                <a:srgbClr val="689631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DC76911-F628-164D-C35D-01D4321821B7}"/>
                </a:ext>
              </a:extLst>
            </p:cNvPr>
            <p:cNvSpPr/>
            <p:nvPr/>
          </p:nvSpPr>
          <p:spPr>
            <a:xfrm>
              <a:off x="3268995" y="1222872"/>
              <a:ext cx="2621902" cy="2621902"/>
            </a:xfrm>
            <a:prstGeom prst="ellipse">
              <a:avLst/>
            </a:prstGeom>
            <a:solidFill>
              <a:srgbClr val="24A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L"/>
            </a:p>
          </p:txBody>
        </p:sp>
        <p:sp>
          <p:nvSpPr>
            <p:cNvPr id="16386" name="כותרת 1">
              <a:extLst>
                <a:ext uri="{FF2B5EF4-FFF2-40B4-BE49-F238E27FC236}">
                  <a16:creationId xmlns:a16="http://schemas.microsoft.com/office/drawing/2014/main" id="{4BB71C44-7118-A73E-765F-E319DF9B981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286048" y="1226455"/>
              <a:ext cx="2567703" cy="2621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ts val="26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he-IL" altLang="en-US" sz="3000" b="1" dirty="0">
                  <a:solidFill>
                    <a:schemeClr val="bg1"/>
                  </a:solidFill>
                  <a:ea typeface="+mj-ea"/>
                  <a:cs typeface="Calibri" panose="020F0502020204030204" pitchFamily="34" charset="0"/>
                </a:rPr>
                <a:t>מוצרים </a:t>
              </a:r>
              <a:br>
                <a:rPr lang="en-US" altLang="en-US" sz="3000" b="1" dirty="0">
                  <a:solidFill>
                    <a:schemeClr val="bg1"/>
                  </a:solidFill>
                  <a:ea typeface="+mj-ea"/>
                  <a:cs typeface="Calibri" panose="020F0502020204030204" pitchFamily="34" charset="0"/>
                </a:rPr>
              </a:br>
              <a:r>
                <a:rPr lang="he-IL" altLang="en-US" sz="3000" b="1" dirty="0">
                  <a:solidFill>
                    <a:schemeClr val="bg1"/>
                  </a:solidFill>
                  <a:ea typeface="+mj-ea"/>
                  <a:cs typeface="Calibri" panose="020F0502020204030204" pitchFamily="34" charset="0"/>
                </a:rPr>
                <a:t>חשמלים </a:t>
              </a:r>
              <a:br>
                <a:rPr lang="en-US" altLang="en-US" sz="3000" b="1" dirty="0">
                  <a:solidFill>
                    <a:schemeClr val="bg1"/>
                  </a:solidFill>
                  <a:ea typeface="+mj-ea"/>
                  <a:cs typeface="Calibri" panose="020F0502020204030204" pitchFamily="34" charset="0"/>
                </a:rPr>
              </a:br>
              <a:r>
                <a:rPr lang="he-IL" altLang="en-US" sz="3000" b="1" dirty="0">
                  <a:solidFill>
                    <a:schemeClr val="bg1"/>
                  </a:solidFill>
                  <a:ea typeface="+mj-ea"/>
                  <a:cs typeface="Calibri" panose="020F0502020204030204" pitchFamily="34" charset="0"/>
                </a:rPr>
                <a:t>ואלקטרונים</a:t>
              </a:r>
              <a:r>
                <a:rPr lang="en-US" altLang="en-US" sz="3000" b="1" dirty="0">
                  <a:solidFill>
                    <a:schemeClr val="bg1"/>
                  </a:solidFill>
                  <a:ea typeface="+mj-ea"/>
                  <a:cs typeface="Calibri" panose="020F0502020204030204" pitchFamily="34" charset="0"/>
                </a:rPr>
                <a:t> </a:t>
              </a:r>
              <a:r>
                <a:rPr lang="he-IL" altLang="en-US" sz="3000" b="1" dirty="0">
                  <a:solidFill>
                    <a:schemeClr val="bg1"/>
                  </a:solidFill>
                  <a:ea typeface="+mj-ea"/>
                  <a:cs typeface="Calibri" panose="020F0502020204030204" pitchFamily="34" charset="0"/>
                </a:rPr>
                <a:t> </a:t>
              </a:r>
              <a:br>
                <a:rPr lang="en-US" altLang="en-US" sz="3000" dirty="0">
                  <a:solidFill>
                    <a:schemeClr val="bg1"/>
                  </a:solidFill>
                  <a:ea typeface="+mj-ea"/>
                  <a:cs typeface="Calibri" panose="020F0502020204030204" pitchFamily="34" charset="0"/>
                </a:rPr>
              </a:br>
              <a:r>
                <a:rPr lang="he-IL" altLang="en-US" sz="3000" dirty="0">
                  <a:solidFill>
                    <a:schemeClr val="bg1"/>
                  </a:solidFill>
                  <a:ea typeface="+mj-ea"/>
                  <a:cs typeface="Calibri" panose="020F0502020204030204" pitchFamily="34" charset="0"/>
                </a:rPr>
                <a:t>מתחלקים </a:t>
              </a:r>
              <a:br>
                <a:rPr lang="en-US" altLang="en-US" sz="3000" dirty="0">
                  <a:solidFill>
                    <a:schemeClr val="bg1"/>
                  </a:solidFill>
                  <a:ea typeface="+mj-ea"/>
                  <a:cs typeface="Calibri" panose="020F0502020204030204" pitchFamily="34" charset="0"/>
                </a:rPr>
              </a:br>
              <a:r>
                <a:rPr lang="he-IL" altLang="en-US" sz="3000" dirty="0">
                  <a:solidFill>
                    <a:schemeClr val="bg1"/>
                  </a:solidFill>
                  <a:ea typeface="+mj-ea"/>
                  <a:cs typeface="Calibri" panose="020F0502020204030204" pitchFamily="34" charset="0"/>
                </a:rPr>
                <a:t>ל4 סוגים </a:t>
              </a:r>
              <a:br>
                <a:rPr lang="en-US" altLang="en-US" sz="3000" dirty="0">
                  <a:solidFill>
                    <a:schemeClr val="bg1"/>
                  </a:solidFill>
                  <a:ea typeface="+mj-ea"/>
                  <a:cs typeface="Calibri" panose="020F0502020204030204" pitchFamily="34" charset="0"/>
                </a:rPr>
              </a:br>
              <a:r>
                <a:rPr lang="he-IL" altLang="en-US" sz="3000" dirty="0">
                  <a:solidFill>
                    <a:schemeClr val="bg1"/>
                  </a:solidFill>
                  <a:ea typeface="+mj-ea"/>
                  <a:cs typeface="Calibri" panose="020F0502020204030204" pitchFamily="34" charset="0"/>
                </a:rPr>
                <a:t>עיקריים</a:t>
              </a:r>
            </a:p>
          </p:txBody>
        </p:sp>
        <p:sp>
          <p:nvSpPr>
            <p:cNvPr id="16388" name="Rectangle 10">
              <a:extLst>
                <a:ext uri="{FF2B5EF4-FFF2-40B4-BE49-F238E27FC236}">
                  <a16:creationId xmlns:a16="http://schemas.microsoft.com/office/drawing/2014/main" id="{5BD8459D-6598-5169-2A0E-15CCA776AF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9291" y="2255942"/>
              <a:ext cx="1122423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ts val="15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he-IL" altLang="en-US" sz="1350" dirty="0">
                  <a:cs typeface="Calibri" panose="020F0502020204030204" pitchFamily="34" charset="0"/>
                </a:rPr>
                <a:t>מוצרים </a:t>
              </a:r>
              <a:br>
                <a:rPr lang="en-US" altLang="en-US" sz="1350" dirty="0">
                  <a:cs typeface="Calibri" panose="020F0502020204030204" pitchFamily="34" charset="0"/>
                </a:rPr>
              </a:br>
              <a:r>
                <a:rPr lang="he-IL" altLang="en-US" sz="1350" dirty="0">
                  <a:cs typeface="Calibri" panose="020F0502020204030204" pitchFamily="34" charset="0"/>
                </a:rPr>
                <a:t>קטנים ובינוניים</a:t>
              </a:r>
              <a:endParaRPr lang="en-US" altLang="en-US" sz="1350" dirty="0">
                <a:cs typeface="Calibri" panose="020F0502020204030204" pitchFamily="34" charset="0"/>
              </a:endParaRPr>
            </a:p>
          </p:txBody>
        </p:sp>
        <p:sp>
          <p:nvSpPr>
            <p:cNvPr id="16389" name="Rectangle 14">
              <a:extLst>
                <a:ext uri="{FF2B5EF4-FFF2-40B4-BE49-F238E27FC236}">
                  <a16:creationId xmlns:a16="http://schemas.microsoft.com/office/drawing/2014/main" id="{6BF2958D-909B-34AC-2206-A6310FB5BD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9446" y="2252714"/>
              <a:ext cx="1098378" cy="284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ts val="1500"/>
                </a:lnSpc>
                <a:spcBef>
                  <a:spcPct val="0"/>
                </a:spcBef>
                <a:buNone/>
                <a:defRPr/>
              </a:pPr>
              <a:r>
                <a:rPr lang="he-IL" altLang="en-US" sz="1350" dirty="0">
                  <a:cs typeface="Calibri" panose="020F0502020204030204" pitchFamily="34" charset="0"/>
                </a:rPr>
                <a:t>מוצרים גדולים</a:t>
              </a:r>
              <a:endParaRPr lang="en-US" altLang="en-US" sz="1350" dirty="0">
                <a:cs typeface="Calibri" panose="020F0502020204030204" pitchFamily="34" charset="0"/>
              </a:endParaRPr>
            </a:p>
          </p:txBody>
        </p:sp>
        <p:sp>
          <p:nvSpPr>
            <p:cNvPr id="16390" name="Rectangle 15">
              <a:extLst>
                <a:ext uri="{FF2B5EF4-FFF2-40B4-BE49-F238E27FC236}">
                  <a16:creationId xmlns:a16="http://schemas.microsoft.com/office/drawing/2014/main" id="{4F0228A2-B6F3-0290-CFE0-7DCF2A8B0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0232" y="4359900"/>
              <a:ext cx="615874" cy="300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he-IL" altLang="en-US" sz="1350" dirty="0">
                  <a:cs typeface="Calibri" panose="020F0502020204030204" pitchFamily="34" charset="0"/>
                </a:rPr>
                <a:t>סוללות</a:t>
              </a:r>
              <a:endParaRPr lang="en-US" altLang="en-US" sz="1350" dirty="0">
                <a:cs typeface="Calibri" panose="020F0502020204030204" pitchFamily="34" charset="0"/>
              </a:endParaRPr>
            </a:p>
          </p:txBody>
        </p:sp>
        <p:sp>
          <p:nvSpPr>
            <p:cNvPr id="4" name="Rectangle 13">
              <a:extLst>
                <a:ext uri="{FF2B5EF4-FFF2-40B4-BE49-F238E27FC236}">
                  <a16:creationId xmlns:a16="http://schemas.microsoft.com/office/drawing/2014/main" id="{EC982974-A1FB-5CA2-D779-28D0BBBFB6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2704" y="4334492"/>
              <a:ext cx="1063112" cy="300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he-IL" altLang="en-US" sz="1350" dirty="0">
                  <a:cs typeface="Calibri" panose="020F0502020204030204" pitchFamily="34" charset="0"/>
                </a:rPr>
                <a:t>סוללות</a:t>
              </a:r>
              <a:r>
                <a:rPr lang="he-IL" altLang="en-US" sz="1350" dirty="0">
                  <a:latin typeface="Heebo" pitchFamily="2" charset="-79"/>
                  <a:cs typeface="+mn-cs"/>
                </a:rPr>
                <a:t> </a:t>
              </a:r>
              <a:r>
                <a:rPr lang="he-IL" altLang="en-US" sz="1350" dirty="0">
                  <a:cs typeface="Calibri" panose="020F0502020204030204" pitchFamily="34" charset="0"/>
                </a:rPr>
                <a:t>ליתיום</a:t>
              </a:r>
              <a:endParaRPr lang="en-US" altLang="en-US" sz="1350" dirty="0">
                <a:cs typeface="Calibri" panose="020F0502020204030204" pitchFamily="34" charset="0"/>
              </a:endParaRPr>
            </a:p>
          </p:txBody>
        </p:sp>
        <p:sp>
          <p:nvSpPr>
            <p:cNvPr id="5" name="Rectangle 9">
              <a:extLst>
                <a:ext uri="{FF2B5EF4-FFF2-40B4-BE49-F238E27FC236}">
                  <a16:creationId xmlns:a16="http://schemas.microsoft.com/office/drawing/2014/main" id="{946DB4E4-6206-BBF1-CB10-6E73B2F3F5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3648" y="2611503"/>
              <a:ext cx="782241" cy="451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ts val="1350"/>
                </a:lnSpc>
                <a:spcBef>
                  <a:spcPct val="0"/>
                </a:spcBef>
                <a:buNone/>
              </a:pPr>
              <a:r>
                <a:rPr lang="he-IL" altLang="en-US" sz="15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איכות חיים </a:t>
              </a:r>
              <a:endParaRPr lang="en-US" altLang="en-US" sz="1500" b="1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8" name="תמונה 7">
              <a:extLst>
                <a:ext uri="{FF2B5EF4-FFF2-40B4-BE49-F238E27FC236}">
                  <a16:creationId xmlns:a16="http://schemas.microsoft.com/office/drawing/2014/main" id="{BA890F48-91F7-0ACF-97E9-F807A11B48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1" t="8024" r="4278" b="7340"/>
            <a:stretch/>
          </p:blipFill>
          <p:spPr>
            <a:xfrm>
              <a:off x="6158668" y="2872328"/>
              <a:ext cx="1581684" cy="1499622"/>
            </a:xfrm>
            <a:prstGeom prst="rect">
              <a:avLst/>
            </a:prstGeom>
          </p:spPr>
        </p:pic>
        <p:pic>
          <p:nvPicPr>
            <p:cNvPr id="10" name="תמונה 9">
              <a:extLst>
                <a:ext uri="{FF2B5EF4-FFF2-40B4-BE49-F238E27FC236}">
                  <a16:creationId xmlns:a16="http://schemas.microsoft.com/office/drawing/2014/main" id="{21D646B4-EBDF-0909-2CB4-7E3E4049B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5" t="1694" r="4770" b="7030"/>
            <a:stretch/>
          </p:blipFill>
          <p:spPr>
            <a:xfrm>
              <a:off x="6032264" y="627534"/>
              <a:ext cx="1634999" cy="1625180"/>
            </a:xfrm>
            <a:prstGeom prst="rect">
              <a:avLst/>
            </a:prstGeom>
          </p:spPr>
        </p:pic>
        <p:pic>
          <p:nvPicPr>
            <p:cNvPr id="14" name="תמונה 13">
              <a:extLst>
                <a:ext uri="{FF2B5EF4-FFF2-40B4-BE49-F238E27FC236}">
                  <a16:creationId xmlns:a16="http://schemas.microsoft.com/office/drawing/2014/main" id="{F1735F28-323B-B0C5-0DBC-4FDB2CF970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4" t="8548" r="5089" b="5264"/>
            <a:stretch/>
          </p:blipFill>
          <p:spPr>
            <a:xfrm>
              <a:off x="1588700" y="2805935"/>
              <a:ext cx="1541185" cy="1460672"/>
            </a:xfrm>
            <a:prstGeom prst="rect">
              <a:avLst/>
            </a:prstGeom>
          </p:spPr>
        </p:pic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A2DE4FC-D85F-CB91-08B6-33A396D00E91}"/>
                </a:ext>
              </a:extLst>
            </p:cNvPr>
            <p:cNvSpPr/>
            <p:nvPr/>
          </p:nvSpPr>
          <p:spPr>
            <a:xfrm flipH="1">
              <a:off x="5397538" y="3598115"/>
              <a:ext cx="2383701" cy="773835"/>
            </a:xfrm>
            <a:custGeom>
              <a:avLst/>
              <a:gdLst>
                <a:gd name="connsiteX0" fmla="*/ 2248678 w 2248678"/>
                <a:gd name="connsiteY0" fmla="*/ 0 h 475862"/>
                <a:gd name="connsiteX1" fmla="*/ 2248678 w 2248678"/>
                <a:gd name="connsiteY1" fmla="*/ 475862 h 475862"/>
                <a:gd name="connsiteX2" fmla="*/ 0 w 2248678"/>
                <a:gd name="connsiteY2" fmla="*/ 475862 h 47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8678" h="475862">
                  <a:moveTo>
                    <a:pt x="2248678" y="0"/>
                  </a:moveTo>
                  <a:lnTo>
                    <a:pt x="2248678" y="475862"/>
                  </a:lnTo>
                  <a:lnTo>
                    <a:pt x="0" y="475862"/>
                  </a:lnTo>
                </a:path>
              </a:pathLst>
            </a:custGeom>
            <a:ln>
              <a:solidFill>
                <a:srgbClr val="689631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L" dirty="0"/>
            </a:p>
          </p:txBody>
        </p:sp>
      </p:grpSp>
      <p:sp>
        <p:nvSpPr>
          <p:cNvPr id="2" name="כותרת 1">
            <a:extLst>
              <a:ext uri="{FF2B5EF4-FFF2-40B4-BE49-F238E27FC236}">
                <a16:creationId xmlns:a16="http://schemas.microsoft.com/office/drawing/2014/main" id="{34453F6D-5729-6C62-32EE-B4B701791C5C}"/>
              </a:ext>
            </a:extLst>
          </p:cNvPr>
          <p:cNvSpPr txBox="1">
            <a:spLocks/>
          </p:cNvSpPr>
          <p:nvPr/>
        </p:nvSpPr>
        <p:spPr bwMode="auto">
          <a:xfrm>
            <a:off x="4139952" y="303610"/>
            <a:ext cx="475252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he-IL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Calibri" panose="020F0502020204030204" pitchFamily="34" charset="0"/>
              </a:rPr>
              <a:t>סוגי מוצרי חשמל ואלקטרוניקה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4D86B81-A257-B6E3-27B1-7C681C4F8AAF}"/>
              </a:ext>
            </a:extLst>
          </p:cNvPr>
          <p:cNvSpPr/>
          <p:nvPr/>
        </p:nvSpPr>
        <p:spPr>
          <a:xfrm>
            <a:off x="3996184" y="699543"/>
            <a:ext cx="4752528" cy="71926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7635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2770AA8-73BB-9A48-A2AC-D3A6B0B784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1063"/>
          <a:stretch/>
        </p:blipFill>
        <p:spPr>
          <a:xfrm>
            <a:off x="3634276" y="3075806"/>
            <a:ext cx="2595528" cy="2011110"/>
          </a:xfrm>
          <a:prstGeom prst="rect">
            <a:avLst/>
          </a:prstGeom>
        </p:spPr>
      </p:pic>
      <p:sp>
        <p:nvSpPr>
          <p:cNvPr id="17410" name="כותרת 1">
            <a:extLst>
              <a:ext uri="{FF2B5EF4-FFF2-40B4-BE49-F238E27FC236}">
                <a16:creationId xmlns:a16="http://schemas.microsoft.com/office/drawing/2014/main" id="{F79BE493-E1C7-2F4F-AC74-ABE663386DF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13041" y="699542"/>
            <a:ext cx="6751637" cy="4794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he-IL" altLang="en-US" sz="27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בעיית הפסולת האלקטרונית – מסלול הפסולת הרגיל</a:t>
            </a: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5CCE77AE-8C75-E34A-9A00-B6C56E03F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3380" y="2318574"/>
            <a:ext cx="6750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200" dirty="0">
                <a:cs typeface="Calibri" panose="020F0502020204030204" pitchFamily="34" charset="0"/>
              </a:rPr>
              <a:t>רכישה</a:t>
            </a:r>
            <a:r>
              <a:rPr lang="he-IL" altLang="en-US" sz="1200" b="1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7413" name="Rectangle 6">
            <a:extLst>
              <a:ext uri="{FF2B5EF4-FFF2-40B4-BE49-F238E27FC236}">
                <a16:creationId xmlns:a16="http://schemas.microsoft.com/office/drawing/2014/main" id="{638957D2-3A48-C646-8256-016CA1C33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7818" y="2318574"/>
            <a:ext cx="1066800" cy="42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13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e-IL" altLang="en-US" sz="1200" dirty="0">
                <a:cs typeface="Calibri" panose="020F0502020204030204" pitchFamily="34" charset="0"/>
              </a:rPr>
              <a:t>השלכה </a:t>
            </a:r>
            <a:br>
              <a:rPr lang="en-US" altLang="en-US" sz="1200" dirty="0">
                <a:cs typeface="Calibri" panose="020F0502020204030204" pitchFamily="34" charset="0"/>
              </a:rPr>
            </a:br>
            <a:r>
              <a:rPr lang="he-IL" altLang="en-US" sz="1200" dirty="0">
                <a:cs typeface="Calibri" panose="020F0502020204030204" pitchFamily="34" charset="0"/>
              </a:rPr>
              <a:t>לפח השכונתי </a:t>
            </a:r>
          </a:p>
        </p:txBody>
      </p:sp>
      <p:sp>
        <p:nvSpPr>
          <p:cNvPr id="11" name="Chevron 10">
            <a:extLst>
              <a:ext uri="{FF2B5EF4-FFF2-40B4-BE49-F238E27FC236}">
                <a16:creationId xmlns:a16="http://schemas.microsoft.com/office/drawing/2014/main" id="{473472DC-2F72-0D45-85FB-0174772A8DCE}"/>
              </a:ext>
            </a:extLst>
          </p:cNvPr>
          <p:cNvSpPr/>
          <p:nvPr/>
        </p:nvSpPr>
        <p:spPr>
          <a:xfrm rot="10800000">
            <a:off x="7587140" y="1985316"/>
            <a:ext cx="106532" cy="110729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7417" name="Rectangle 13">
            <a:extLst>
              <a:ext uri="{FF2B5EF4-FFF2-40B4-BE49-F238E27FC236}">
                <a16:creationId xmlns:a16="http://schemas.microsoft.com/office/drawing/2014/main" id="{8AC44E48-4953-F742-B7F4-22470A1BB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7402" y="2318574"/>
            <a:ext cx="784329" cy="42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13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200" dirty="0">
                <a:cs typeface="Calibri" panose="020F0502020204030204" pitchFamily="34" charset="0"/>
              </a:rPr>
              <a:t>משאית </a:t>
            </a:r>
            <a:br>
              <a:rPr lang="en-US" altLang="en-US" sz="1200" dirty="0">
                <a:cs typeface="Calibri" panose="020F0502020204030204" pitchFamily="34" charset="0"/>
              </a:rPr>
            </a:br>
            <a:r>
              <a:rPr lang="he-IL" altLang="en-US" sz="1200" dirty="0">
                <a:cs typeface="Calibri" panose="020F0502020204030204" pitchFamily="34" charset="0"/>
              </a:rPr>
              <a:t>זבל </a:t>
            </a:r>
          </a:p>
        </p:txBody>
      </p:sp>
      <p:sp>
        <p:nvSpPr>
          <p:cNvPr id="17419" name="Rectangle 15">
            <a:extLst>
              <a:ext uri="{FF2B5EF4-FFF2-40B4-BE49-F238E27FC236}">
                <a16:creationId xmlns:a16="http://schemas.microsoft.com/office/drawing/2014/main" id="{9466AA71-D87E-C54A-AE6F-3DA964EB0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3041" y="2318574"/>
            <a:ext cx="1201341" cy="42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13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200" dirty="0">
                <a:cs typeface="Calibri" panose="020F0502020204030204" pitchFamily="34" charset="0"/>
              </a:rPr>
              <a:t>הטמנה </a:t>
            </a:r>
            <a:br>
              <a:rPr lang="en-US" altLang="en-US" sz="1200" dirty="0">
                <a:cs typeface="Calibri" panose="020F0502020204030204" pitchFamily="34" charset="0"/>
              </a:rPr>
            </a:br>
            <a:r>
              <a:rPr lang="he-IL" altLang="en-US" sz="1200" dirty="0">
                <a:cs typeface="Calibri" panose="020F0502020204030204" pitchFamily="34" charset="0"/>
              </a:rPr>
              <a:t>באדמה</a:t>
            </a:r>
            <a:endParaRPr lang="en-US" altLang="en-US" sz="1200" dirty="0">
              <a:cs typeface="Calibri" panose="020F0502020204030204" pitchFamily="34" charset="0"/>
            </a:endParaRPr>
          </a:p>
        </p:txBody>
      </p:sp>
      <p:sp>
        <p:nvSpPr>
          <p:cNvPr id="17420" name="Rectangle 16">
            <a:extLst>
              <a:ext uri="{FF2B5EF4-FFF2-40B4-BE49-F238E27FC236}">
                <a16:creationId xmlns:a16="http://schemas.microsoft.com/office/drawing/2014/main" id="{785177C4-3A1D-5D4D-A0C9-C2A75D29A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9095" y="2318574"/>
            <a:ext cx="1204913" cy="42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13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200" dirty="0">
                <a:cs typeface="Calibri" panose="020F0502020204030204" pitchFamily="34" charset="0"/>
              </a:rPr>
              <a:t>תחנות </a:t>
            </a:r>
          </a:p>
          <a:p>
            <a:pPr algn="ctr" eaLnBrk="1" hangingPunct="1">
              <a:lnSpc>
                <a:spcPts val="13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200" dirty="0">
                <a:cs typeface="Calibri" panose="020F0502020204030204" pitchFamily="34" charset="0"/>
              </a:rPr>
              <a:t>המעבר</a:t>
            </a:r>
          </a:p>
        </p:txBody>
      </p:sp>
      <p:sp>
        <p:nvSpPr>
          <p:cNvPr id="23" name="כותרת 1">
            <a:extLst>
              <a:ext uri="{FF2B5EF4-FFF2-40B4-BE49-F238E27FC236}">
                <a16:creationId xmlns:a16="http://schemas.microsoft.com/office/drawing/2014/main" id="{EFB89E3F-3C8B-4D47-B1A1-5B321B2CE23C}"/>
              </a:ext>
            </a:extLst>
          </p:cNvPr>
          <p:cNvSpPr txBox="1">
            <a:spLocks/>
          </p:cNvSpPr>
          <p:nvPr/>
        </p:nvSpPr>
        <p:spPr bwMode="auto">
          <a:xfrm>
            <a:off x="4932040" y="284163"/>
            <a:ext cx="3816673" cy="34290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r">
              <a:defRPr/>
            </a:pPr>
            <a:r>
              <a:rPr lang="he-IL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אסור להשליך פסולת אלקטרונית לפח!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F9CC0DE-80DE-A141-9818-56D636412FCB}"/>
              </a:ext>
            </a:extLst>
          </p:cNvPr>
          <p:cNvGrpSpPr/>
          <p:nvPr/>
        </p:nvGrpSpPr>
        <p:grpSpPr>
          <a:xfrm>
            <a:off x="411386" y="2859782"/>
            <a:ext cx="1736633" cy="441866"/>
            <a:chOff x="456240" y="4727383"/>
            <a:chExt cx="2315510" cy="58915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BDA0FF5-4ACF-C448-BF6E-FF577BF65019}"/>
                </a:ext>
              </a:extLst>
            </p:cNvPr>
            <p:cNvSpPr/>
            <p:nvPr/>
          </p:nvSpPr>
          <p:spPr>
            <a:xfrm>
              <a:off x="457175" y="4760912"/>
              <a:ext cx="2314575" cy="555625"/>
            </a:xfrm>
            <a:prstGeom prst="roundRect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/>
            </a:p>
          </p:txBody>
        </p:sp>
        <p:sp>
          <p:nvSpPr>
            <p:cNvPr id="25" name="מציין מיקום תוכן 2">
              <a:extLst>
                <a:ext uri="{FF2B5EF4-FFF2-40B4-BE49-F238E27FC236}">
                  <a16:creationId xmlns:a16="http://schemas.microsoft.com/office/drawing/2014/main" id="{F732577B-0193-B24E-8FF3-D91036E92C3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56240" y="4727383"/>
              <a:ext cx="2303462" cy="555625"/>
            </a:xfrm>
            <a:prstGeom prst="roundRect">
              <a:avLst>
                <a:gd name="adj" fmla="val 31296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ts val="1275"/>
                </a:lnSpc>
                <a:buNone/>
              </a:pPr>
              <a:r>
                <a:rPr lang="he-IL" altLang="he-IL" sz="1200" dirty="0">
                  <a:solidFill>
                    <a:schemeClr val="bg1"/>
                  </a:solidFill>
                  <a:cs typeface="Calibri" panose="020F0502020204030204" pitchFamily="34" charset="0"/>
                </a:rPr>
                <a:t>לכן בפסולת אלקטרונית וסוללות צריך לטפל אחרת. </a:t>
              </a:r>
              <a:endParaRPr lang="he-IL" altLang="en-US" sz="1200" dirty="0">
                <a:solidFill>
                  <a:schemeClr val="bg1"/>
                </a:solidFill>
                <a:cs typeface="Calibri" panose="020F0502020204030204" pitchFamily="34" charset="0"/>
              </a:endParaRPr>
            </a:p>
          </p:txBody>
        </p:sp>
      </p:grpSp>
      <p:sp>
        <p:nvSpPr>
          <p:cNvPr id="31" name="Freeform 30">
            <a:extLst>
              <a:ext uri="{FF2B5EF4-FFF2-40B4-BE49-F238E27FC236}">
                <a16:creationId xmlns:a16="http://schemas.microsoft.com/office/drawing/2014/main" id="{C3E7A77E-5892-2C4A-A39F-3CB02F8C339F}"/>
              </a:ext>
            </a:extLst>
          </p:cNvPr>
          <p:cNvSpPr/>
          <p:nvPr/>
        </p:nvSpPr>
        <p:spPr>
          <a:xfrm>
            <a:off x="1989643" y="1080422"/>
            <a:ext cx="6716315" cy="116681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  <a:gd name="connsiteX0" fmla="*/ 4601747 w 4601747"/>
              <a:gd name="connsiteY0" fmla="*/ 142240 h 142240"/>
              <a:gd name="connsiteX1" fmla="*/ 324387 w 4601747"/>
              <a:gd name="connsiteY1" fmla="*/ 142240 h 142240"/>
              <a:gd name="connsiteX2" fmla="*/ 222787 w 4601747"/>
              <a:gd name="connsiteY2" fmla="*/ 0 h 142240"/>
              <a:gd name="connsiteX3" fmla="*/ 0 w 4601747"/>
              <a:gd name="connsiteY3" fmla="*/ 9302 h 142240"/>
              <a:gd name="connsiteX0" fmla="*/ 4601747 w 4601747"/>
              <a:gd name="connsiteY0" fmla="*/ 160845 h 160845"/>
              <a:gd name="connsiteX1" fmla="*/ 324387 w 4601747"/>
              <a:gd name="connsiteY1" fmla="*/ 160845 h 160845"/>
              <a:gd name="connsiteX2" fmla="*/ 222787 w 4601747"/>
              <a:gd name="connsiteY2" fmla="*/ 18605 h 160845"/>
              <a:gd name="connsiteX3" fmla="*/ 0 w 4601747"/>
              <a:gd name="connsiteY3" fmla="*/ 0 h 160845"/>
              <a:gd name="connsiteX0" fmla="*/ 4591329 w 4591329"/>
              <a:gd name="connsiteY0" fmla="*/ 142240 h 142240"/>
              <a:gd name="connsiteX1" fmla="*/ 313969 w 4591329"/>
              <a:gd name="connsiteY1" fmla="*/ 142240 h 142240"/>
              <a:gd name="connsiteX2" fmla="*/ 212369 w 4591329"/>
              <a:gd name="connsiteY2" fmla="*/ 0 h 142240"/>
              <a:gd name="connsiteX3" fmla="*/ 0 w 4591329"/>
              <a:gd name="connsiteY3" fmla="*/ 0 h 142240"/>
              <a:gd name="connsiteX0" fmla="*/ 4591329 w 4591329"/>
              <a:gd name="connsiteY0" fmla="*/ 142240 h 142240"/>
              <a:gd name="connsiteX1" fmla="*/ 313969 w 4591329"/>
              <a:gd name="connsiteY1" fmla="*/ 142240 h 142240"/>
              <a:gd name="connsiteX2" fmla="*/ 212369 w 4591329"/>
              <a:gd name="connsiteY2" fmla="*/ 0 h 142240"/>
              <a:gd name="connsiteX3" fmla="*/ 0 w 4591329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1329" h="142240">
                <a:moveTo>
                  <a:pt x="4591329" y="142240"/>
                </a:moveTo>
                <a:lnTo>
                  <a:pt x="313969" y="142240"/>
                </a:lnTo>
                <a:lnTo>
                  <a:pt x="212369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6BE4D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6456653F-A6CA-3942-F5FA-E15B45BFAEC7}"/>
              </a:ext>
            </a:extLst>
          </p:cNvPr>
          <p:cNvSpPr txBox="1"/>
          <p:nvPr/>
        </p:nvSpPr>
        <p:spPr>
          <a:xfrm>
            <a:off x="439565" y="2318574"/>
            <a:ext cx="15849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זיהום משאבי הטבע:</a:t>
            </a:r>
            <a:br>
              <a:rPr lang="en-US" alt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alt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מים, אויר, יבשה (מא"י)</a:t>
            </a:r>
            <a:endParaRPr lang="en-US" alt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1920C463-18C0-1A10-D235-3DA07CCEA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49190" y="1728490"/>
            <a:ext cx="698500" cy="57277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D5D58D91-D862-F970-CDC4-873ACE2F58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76256" y="1691381"/>
            <a:ext cx="353441" cy="59931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8C8E14CA-0537-E8B3-DC4C-A533E1850D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93583" y="1742510"/>
            <a:ext cx="890585" cy="514869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0F79081F-63E9-9120-571D-A8C962A48B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07904" y="1579204"/>
            <a:ext cx="743763" cy="81137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8351D387-9FC7-D733-41BE-EC52B6C8F7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08023" y="1605845"/>
            <a:ext cx="811378" cy="642341"/>
          </a:xfrm>
          <a:prstGeom prst="rect">
            <a:avLst/>
          </a:prstGeom>
        </p:spPr>
      </p:pic>
      <p:sp>
        <p:nvSpPr>
          <p:cNvPr id="43" name="Chevron 42">
            <a:extLst>
              <a:ext uri="{FF2B5EF4-FFF2-40B4-BE49-F238E27FC236}">
                <a16:creationId xmlns:a16="http://schemas.microsoft.com/office/drawing/2014/main" id="{0B169847-AE70-3AF9-FA8A-9DBA8F7BACE3}"/>
              </a:ext>
            </a:extLst>
          </p:cNvPr>
          <p:cNvSpPr/>
          <p:nvPr/>
        </p:nvSpPr>
        <p:spPr>
          <a:xfrm rot="10800000">
            <a:off x="6400841" y="1985316"/>
            <a:ext cx="106532" cy="110729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Chevron 43">
            <a:extLst>
              <a:ext uri="{FF2B5EF4-FFF2-40B4-BE49-F238E27FC236}">
                <a16:creationId xmlns:a16="http://schemas.microsoft.com/office/drawing/2014/main" id="{2D2E7A87-FB6F-125A-C259-6B67B25C6A39}"/>
              </a:ext>
            </a:extLst>
          </p:cNvPr>
          <p:cNvSpPr/>
          <p:nvPr/>
        </p:nvSpPr>
        <p:spPr>
          <a:xfrm rot="10800000">
            <a:off x="4701581" y="1985316"/>
            <a:ext cx="106532" cy="110729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Chevron 44">
            <a:extLst>
              <a:ext uri="{FF2B5EF4-FFF2-40B4-BE49-F238E27FC236}">
                <a16:creationId xmlns:a16="http://schemas.microsoft.com/office/drawing/2014/main" id="{7D5C41E2-A510-E77F-39A5-C3A6490F2B0C}"/>
              </a:ext>
            </a:extLst>
          </p:cNvPr>
          <p:cNvSpPr/>
          <p:nvPr/>
        </p:nvSpPr>
        <p:spPr>
          <a:xfrm rot="10800000">
            <a:off x="3352841" y="1985316"/>
            <a:ext cx="106532" cy="110729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58" name="Graphic 57">
            <a:extLst>
              <a:ext uri="{FF2B5EF4-FFF2-40B4-BE49-F238E27FC236}">
                <a16:creationId xmlns:a16="http://schemas.microsoft.com/office/drawing/2014/main" id="{6A42D7D3-BABA-84AA-6465-2393FA4A9B2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0435" y="1704139"/>
            <a:ext cx="552244" cy="552244"/>
          </a:xfrm>
          <a:prstGeom prst="rect">
            <a:avLst/>
          </a:prstGeom>
        </p:spPr>
      </p:pic>
      <p:sp>
        <p:nvSpPr>
          <p:cNvPr id="59" name="Chevron 58">
            <a:extLst>
              <a:ext uri="{FF2B5EF4-FFF2-40B4-BE49-F238E27FC236}">
                <a16:creationId xmlns:a16="http://schemas.microsoft.com/office/drawing/2014/main" id="{46CF477E-3D9C-B3DA-C64B-3ABC003C35AF}"/>
              </a:ext>
            </a:extLst>
          </p:cNvPr>
          <p:cNvSpPr/>
          <p:nvPr/>
        </p:nvSpPr>
        <p:spPr>
          <a:xfrm rot="10800000">
            <a:off x="1935521" y="1985316"/>
            <a:ext cx="106532" cy="110729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7408" name="Rectangle 6">
            <a:extLst>
              <a:ext uri="{FF2B5EF4-FFF2-40B4-BE49-F238E27FC236}">
                <a16:creationId xmlns:a16="http://schemas.microsoft.com/office/drawing/2014/main" id="{17786CA3-5390-6B9D-E979-20DFE57EA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6323" y="4227934"/>
            <a:ext cx="1656185" cy="26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fontAlgn="base" hangingPunct="1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he-IL" altLang="en-US" sz="1400" b="1" dirty="0">
                <a:cs typeface="Calibri" panose="020F0502020204030204" pitchFamily="34" charset="0"/>
              </a:rPr>
              <a:t>מגורמי זיהום הסביבה.</a:t>
            </a:r>
          </a:p>
        </p:txBody>
      </p:sp>
      <p:sp>
        <p:nvSpPr>
          <p:cNvPr id="2" name="מציין מיקום תוכן 2">
            <a:extLst>
              <a:ext uri="{FF2B5EF4-FFF2-40B4-BE49-F238E27FC236}">
                <a16:creationId xmlns:a16="http://schemas.microsoft.com/office/drawing/2014/main" id="{901D36FD-5CFB-52DC-6D79-B2BE5487C997}"/>
              </a:ext>
            </a:extLst>
          </p:cNvPr>
          <p:cNvSpPr txBox="1">
            <a:spLocks/>
          </p:cNvSpPr>
          <p:nvPr/>
        </p:nvSpPr>
        <p:spPr>
          <a:xfrm>
            <a:off x="4138332" y="3804509"/>
            <a:ext cx="1584177" cy="572770"/>
          </a:xfrm>
          <a:prstGeom prst="rect">
            <a:avLst/>
          </a:prstGeom>
        </p:spPr>
        <p:txBody>
          <a:bodyPr anchor="ctr"/>
          <a:lstStyle>
            <a:lvl1pPr marL="0" indent="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57213" indent="-214313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ts val="3000"/>
              </a:lnSpc>
              <a:spcBef>
                <a:spcPts val="0"/>
              </a:spcBef>
            </a:pPr>
            <a:r>
              <a:rPr lang="he-IL" altLang="en-US" sz="3600" dirty="0">
                <a:solidFill>
                  <a:srgbClr val="83BE4D"/>
                </a:solidFill>
              </a:rPr>
              <a:t>70%</a:t>
            </a:r>
            <a:endParaRPr lang="he-IL" altLang="en-US" sz="3600" dirty="0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2F5A7DCD-A1E4-7AF9-DA9E-3F704459C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6323" y="3603206"/>
            <a:ext cx="1728193" cy="26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he-IL" altLang="en-US" sz="1400" b="1" dirty="0">
                <a:cs typeface="Calibri" panose="020F0502020204030204" pitchFamily="34" charset="0"/>
              </a:rPr>
              <a:t>3% פסולת ביתית,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9E382-3B57-B0E5-914E-50D41F9F7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כותרת 1">
            <a:extLst>
              <a:ext uri="{FF2B5EF4-FFF2-40B4-BE49-F238E27FC236}">
                <a16:creationId xmlns:a16="http://schemas.microsoft.com/office/drawing/2014/main" id="{DEE47D34-C021-46D7-3D35-2BC0DF7FA325}"/>
              </a:ext>
            </a:extLst>
          </p:cNvPr>
          <p:cNvSpPr txBox="1">
            <a:spLocks/>
          </p:cNvSpPr>
          <p:nvPr/>
        </p:nvSpPr>
        <p:spPr bwMode="auto">
          <a:xfrm>
            <a:off x="6516216" y="320279"/>
            <a:ext cx="234054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e-IL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Calibri" panose="020F0502020204030204" pitchFamily="34" charset="0"/>
              </a:rPr>
              <a:t>פתרונות</a:t>
            </a:r>
            <a:r>
              <a:rPr lang="he-IL" altLang="en-US" sz="3000" spc="-75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8436" name="Rectangle 16">
            <a:extLst>
              <a:ext uri="{FF2B5EF4-FFF2-40B4-BE49-F238E27FC236}">
                <a16:creationId xmlns:a16="http://schemas.microsoft.com/office/drawing/2014/main" id="{107BF855-B126-AD67-17BE-6463781BDC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1657" y="2517056"/>
            <a:ext cx="997388" cy="45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ts val="1400"/>
              </a:lnSpc>
              <a:spcBef>
                <a:spcPct val="0"/>
              </a:spcBef>
              <a:buNone/>
              <a:defRPr/>
            </a:pPr>
            <a:r>
              <a:rPr lang="he-IL" altLang="en-US" sz="1300" dirty="0">
                <a:cs typeface="Calibri" panose="020F0502020204030204" pitchFamily="34" charset="0"/>
              </a:rPr>
              <a:t>קונים </a:t>
            </a:r>
            <a:br>
              <a:rPr lang="en-US" altLang="en-US" sz="1300" dirty="0">
                <a:cs typeface="Calibri" panose="020F0502020204030204" pitchFamily="34" charset="0"/>
              </a:rPr>
            </a:br>
            <a:r>
              <a:rPr lang="he-IL" altLang="en-US" sz="1300" dirty="0">
                <a:cs typeface="Calibri" panose="020F0502020204030204" pitchFamily="34" charset="0"/>
              </a:rPr>
              <a:t>קצת יותר טוב</a:t>
            </a:r>
          </a:p>
        </p:txBody>
      </p:sp>
      <p:sp>
        <p:nvSpPr>
          <p:cNvPr id="18437" name="Rectangle 7">
            <a:extLst>
              <a:ext uri="{FF2B5EF4-FFF2-40B4-BE49-F238E27FC236}">
                <a16:creationId xmlns:a16="http://schemas.microsoft.com/office/drawing/2014/main" id="{F39DC648-E159-BACA-1656-D901B9033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3329" y="2499742"/>
            <a:ext cx="864339" cy="45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ts val="14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300" dirty="0">
                <a:cs typeface="Calibri" panose="020F0502020204030204" pitchFamily="34" charset="0"/>
              </a:rPr>
              <a:t>לא רוכשים </a:t>
            </a:r>
            <a:br>
              <a:rPr lang="en-US" altLang="en-US" sz="1300" dirty="0">
                <a:cs typeface="Calibri" panose="020F0502020204030204" pitchFamily="34" charset="0"/>
              </a:rPr>
            </a:br>
            <a:r>
              <a:rPr lang="he-IL" altLang="en-US" sz="1300" dirty="0">
                <a:cs typeface="Calibri" panose="020F0502020204030204" pitchFamily="34" charset="0"/>
              </a:rPr>
              <a:t>קטן ומיותר</a:t>
            </a:r>
          </a:p>
        </p:txBody>
      </p:sp>
      <p:sp>
        <p:nvSpPr>
          <p:cNvPr id="18438" name="Rectangle 15">
            <a:extLst>
              <a:ext uri="{FF2B5EF4-FFF2-40B4-BE49-F238E27FC236}">
                <a16:creationId xmlns:a16="http://schemas.microsoft.com/office/drawing/2014/main" id="{EC7063FF-424E-8BA9-1068-286CF8DCE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344" y="2517056"/>
            <a:ext cx="1457450" cy="45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ts val="1400"/>
              </a:lnSpc>
              <a:spcBef>
                <a:spcPct val="0"/>
              </a:spcBef>
              <a:buNone/>
              <a:defRPr/>
            </a:pPr>
            <a:r>
              <a:rPr lang="he-IL" altLang="en-US" sz="1300" dirty="0">
                <a:cs typeface="Calibri" panose="020F0502020204030204" pitchFamily="34" charset="0"/>
              </a:rPr>
              <a:t>רוכשים רק שלא ניתן </a:t>
            </a:r>
            <a:br>
              <a:rPr lang="en-US" altLang="en-US" sz="1300" dirty="0">
                <a:cs typeface="Calibri" panose="020F0502020204030204" pitchFamily="34" charset="0"/>
              </a:rPr>
            </a:br>
            <a:r>
              <a:rPr lang="he-IL" altLang="en-US" sz="1300" dirty="0">
                <a:cs typeface="Calibri" panose="020F0502020204030204" pitchFamily="34" charset="0"/>
              </a:rPr>
              <a:t>לתקן ובאמת צריכים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CF663C1B-EFBD-A63B-C00D-49EDF3582985}"/>
              </a:ext>
            </a:extLst>
          </p:cNvPr>
          <p:cNvSpPr txBox="1"/>
          <p:nvPr/>
        </p:nvSpPr>
        <p:spPr>
          <a:xfrm>
            <a:off x="6706584" y="1491630"/>
            <a:ext cx="215266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ts val="2000"/>
              </a:lnSpc>
            </a:pPr>
            <a:r>
              <a:rPr lang="he-IL" altLang="en-US" sz="3000" b="1" dirty="0">
                <a:solidFill>
                  <a:srgbClr val="83BE4D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הפחתה: </a:t>
            </a:r>
            <a:br>
              <a:rPr lang="en-US" altLang="en-US" dirty="0">
                <a:solidFill>
                  <a:srgbClr val="83BE4D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he-IL" altLang="en-US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צמצום בכמות המוצרים </a:t>
            </a:r>
            <a:br>
              <a:rPr lang="en-US" altLang="en-US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he-IL" altLang="en-US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שאנו רוכשים</a:t>
            </a:r>
            <a:endParaRPr lang="he-I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A922BAF2-F3B9-BA5C-0C52-AF21834FF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8645" y="3549664"/>
            <a:ext cx="289534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300" b="1" dirty="0">
                <a:cs typeface="Calibri" panose="020F0502020204030204" pitchFamily="34" charset="0"/>
              </a:rPr>
              <a:t>שימוש במוצרים נטענים </a:t>
            </a:r>
            <a:br>
              <a:rPr lang="en-US" altLang="en-US" sz="1300" b="1" dirty="0">
                <a:cs typeface="Calibri" panose="020F0502020204030204" pitchFamily="34" charset="0"/>
              </a:rPr>
            </a:br>
            <a:r>
              <a:rPr lang="he-IL" altLang="en-US" sz="1300" b="1" dirty="0">
                <a:cs typeface="Calibri" panose="020F0502020204030204" pitchFamily="34" charset="0"/>
              </a:rPr>
              <a:t>גורם להפחתה בכמות הסוללות שאנו רוכשים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A846B60-B6AC-E312-77DC-453DA13A94DA}"/>
              </a:ext>
            </a:extLst>
          </p:cNvPr>
          <p:cNvSpPr/>
          <p:nvPr/>
        </p:nvSpPr>
        <p:spPr>
          <a:xfrm>
            <a:off x="7110413" y="699542"/>
            <a:ext cx="1622903" cy="45719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04F9D2B-7291-67EF-9390-26BC4EC97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9118" y="1203598"/>
            <a:ext cx="456535" cy="10956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F7089ED-8239-838B-7AD9-4EEFE961D7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63979" y="1194458"/>
            <a:ext cx="547536" cy="109507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741B80E-1D49-B3FE-1FC3-C6D776046E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09841" y="1142308"/>
            <a:ext cx="456535" cy="1163188"/>
          </a:xfrm>
          <a:prstGeom prst="rect">
            <a:avLst/>
          </a:prstGeom>
        </p:spPr>
      </p:pic>
      <p:pic>
        <p:nvPicPr>
          <p:cNvPr id="14" name="Picture 13" descr="A green and white speech bubble with blue and red buttons&#10;&#10;Description automatically generated">
            <a:extLst>
              <a:ext uri="{FF2B5EF4-FFF2-40B4-BE49-F238E27FC236}">
                <a16:creationId xmlns:a16="http://schemas.microsoft.com/office/drawing/2014/main" id="{563373BB-C658-FAE5-1B74-6294F11AD0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567" y="3515812"/>
            <a:ext cx="1201086" cy="560148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6BA64F0-A74B-2A08-666D-E6D1FC356D8B}"/>
              </a:ext>
            </a:extLst>
          </p:cNvPr>
          <p:cNvCxnSpPr>
            <a:cxnSpLocks/>
          </p:cNvCxnSpPr>
          <p:nvPr/>
        </p:nvCxnSpPr>
        <p:spPr>
          <a:xfrm>
            <a:off x="5333329" y="2441054"/>
            <a:ext cx="822847" cy="0"/>
          </a:xfrm>
          <a:prstGeom prst="line">
            <a:avLst/>
          </a:prstGeom>
          <a:ln w="12700" cap="rnd">
            <a:solidFill>
              <a:srgbClr val="83BE4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848DF4F-1CBA-276C-EB05-DF3AF43C7576}"/>
              </a:ext>
            </a:extLst>
          </p:cNvPr>
          <p:cNvCxnSpPr>
            <a:cxnSpLocks/>
          </p:cNvCxnSpPr>
          <p:nvPr/>
        </p:nvCxnSpPr>
        <p:spPr>
          <a:xfrm>
            <a:off x="3326729" y="2441054"/>
            <a:ext cx="822847" cy="0"/>
          </a:xfrm>
          <a:prstGeom prst="line">
            <a:avLst/>
          </a:prstGeom>
          <a:ln w="12700" cap="rnd">
            <a:solidFill>
              <a:srgbClr val="83BE4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6C3BEED-A2EC-B100-5053-301E372DD3CB}"/>
              </a:ext>
            </a:extLst>
          </p:cNvPr>
          <p:cNvCxnSpPr>
            <a:cxnSpLocks/>
          </p:cNvCxnSpPr>
          <p:nvPr/>
        </p:nvCxnSpPr>
        <p:spPr>
          <a:xfrm>
            <a:off x="1252396" y="2441054"/>
            <a:ext cx="822847" cy="0"/>
          </a:xfrm>
          <a:prstGeom prst="line">
            <a:avLst/>
          </a:prstGeom>
          <a:ln w="12700" cap="rnd">
            <a:solidFill>
              <a:srgbClr val="83BE4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4DE8305-A3CB-99C7-F348-4BB18E3E1538}"/>
              </a:ext>
            </a:extLst>
          </p:cNvPr>
          <p:cNvSpPr/>
          <p:nvPr/>
        </p:nvSpPr>
        <p:spPr>
          <a:xfrm>
            <a:off x="1151657" y="3363838"/>
            <a:ext cx="5046011" cy="864096"/>
          </a:xfrm>
          <a:prstGeom prst="round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47787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BCA05-BDBA-16B9-61B7-F2628A04C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כותרת 1">
            <a:extLst>
              <a:ext uri="{FF2B5EF4-FFF2-40B4-BE49-F238E27FC236}">
                <a16:creationId xmlns:a16="http://schemas.microsoft.com/office/drawing/2014/main" id="{B8CEC935-E970-B7CE-A4B4-1BB912F9CEF9}"/>
              </a:ext>
            </a:extLst>
          </p:cNvPr>
          <p:cNvSpPr txBox="1">
            <a:spLocks/>
          </p:cNvSpPr>
          <p:nvPr/>
        </p:nvSpPr>
        <p:spPr bwMode="auto">
          <a:xfrm>
            <a:off x="5340193" y="305505"/>
            <a:ext cx="3540577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e-IL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Calibri" panose="020F0502020204030204" pitchFamily="34" charset="0"/>
              </a:rPr>
              <a:t>פתרונות: שימוש חוזר</a:t>
            </a:r>
          </a:p>
        </p:txBody>
      </p:sp>
      <p:sp>
        <p:nvSpPr>
          <p:cNvPr id="18437" name="Rectangle 7">
            <a:extLst>
              <a:ext uri="{FF2B5EF4-FFF2-40B4-BE49-F238E27FC236}">
                <a16:creationId xmlns:a16="http://schemas.microsoft.com/office/drawing/2014/main" id="{DA770C24-71C1-DE1B-FB40-C1F1F460B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7184" y="3692762"/>
            <a:ext cx="49084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300" dirty="0">
                <a:cs typeface="Calibri" panose="020F0502020204030204" pitchFamily="34" charset="0"/>
              </a:rPr>
              <a:t>תיקון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2C5FE110-2861-4436-1322-548AAC3A54B1}"/>
              </a:ext>
            </a:extLst>
          </p:cNvPr>
          <p:cNvSpPr txBox="1"/>
          <p:nvPr/>
        </p:nvSpPr>
        <p:spPr>
          <a:xfrm>
            <a:off x="5155234" y="1851670"/>
            <a:ext cx="3675264" cy="1215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e-IL" altLang="en-US" sz="2200" dirty="0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שימוש חוזר </a:t>
            </a:r>
            <a:br>
              <a:rPr lang="en-US" altLang="en-US" sz="1700" dirty="0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he-IL" alt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הינו תהליך שמאפשר לנו </a:t>
            </a:r>
            <a:br>
              <a:rPr lang="en-US" alt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he-IL" alt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להשתמש באותו מוצר פעם נוספת </a:t>
            </a:r>
            <a:br>
              <a:rPr lang="en-US" alt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he-IL" alt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לאותה מטרה או למטרה חדשה</a:t>
            </a:r>
            <a:endParaRPr lang="he-IL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82A9CD0C-FD7F-0CD7-CEAB-87D26397D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707" y="3692762"/>
            <a:ext cx="132119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300" dirty="0">
                <a:cs typeface="Calibri" panose="020F0502020204030204" pitchFamily="34" charset="0"/>
              </a:rPr>
              <a:t>יצירה בשימוש חוזר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4E8FCC36-3A17-AA89-58FC-9CB5EB9D8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8" y="1321976"/>
            <a:ext cx="2267315" cy="2275106"/>
          </a:xfrm>
          <a:prstGeom prst="ellipse">
            <a:avLst/>
          </a:prstGeom>
        </p:spPr>
      </p:pic>
      <p:pic>
        <p:nvPicPr>
          <p:cNvPr id="7" name="תמונה 7">
            <a:extLst>
              <a:ext uri="{FF2B5EF4-FFF2-40B4-BE49-F238E27FC236}">
                <a16:creationId xmlns:a16="http://schemas.microsoft.com/office/drawing/2014/main" id="{9E634807-6D66-BB85-36FD-3DB704E9E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2" r="16722"/>
          <a:stretch/>
        </p:blipFill>
        <p:spPr>
          <a:xfrm>
            <a:off x="3346376" y="1321976"/>
            <a:ext cx="2267315" cy="2275106"/>
          </a:xfrm>
          <a:prstGeom prst="ellipse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178732A-4DB9-E5D9-028F-3DFF8D4EFCA8}"/>
              </a:ext>
            </a:extLst>
          </p:cNvPr>
          <p:cNvSpPr/>
          <p:nvPr/>
        </p:nvSpPr>
        <p:spPr>
          <a:xfrm>
            <a:off x="5490481" y="699542"/>
            <a:ext cx="3240000" cy="72008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5325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7D596ECE-C1D0-4D86-BB80-BFE2C798A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416" y="2671176"/>
            <a:ext cx="1714172" cy="1772776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E325F1F-A081-6F52-F7F1-6A1D4AAB9241}"/>
              </a:ext>
            </a:extLst>
          </p:cNvPr>
          <p:cNvCxnSpPr>
            <a:cxnSpLocks/>
          </p:cNvCxnSpPr>
          <p:nvPr/>
        </p:nvCxnSpPr>
        <p:spPr>
          <a:xfrm>
            <a:off x="5220072" y="3167638"/>
            <a:ext cx="1800200" cy="0"/>
          </a:xfrm>
          <a:prstGeom prst="line">
            <a:avLst/>
          </a:prstGeom>
          <a:ln>
            <a:solidFill>
              <a:srgbClr val="689631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712DF7A0-9AE1-756B-C698-594B4E6D35DA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 r="36983"/>
          <a:stretch/>
        </p:blipFill>
        <p:spPr>
          <a:xfrm>
            <a:off x="6860335" y="999065"/>
            <a:ext cx="1528089" cy="1528089"/>
          </a:xfrm>
          <a:prstGeom prst="ellipse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1BB0281-2656-4BB4-2107-E03FE9F5C753}"/>
              </a:ext>
            </a:extLst>
          </p:cNvPr>
          <p:cNvCxnSpPr>
            <a:cxnSpLocks/>
          </p:cNvCxnSpPr>
          <p:nvPr/>
        </p:nvCxnSpPr>
        <p:spPr>
          <a:xfrm>
            <a:off x="5810007" y="2283718"/>
            <a:ext cx="1310401" cy="0"/>
          </a:xfrm>
          <a:prstGeom prst="line">
            <a:avLst/>
          </a:prstGeom>
          <a:ln>
            <a:solidFill>
              <a:srgbClr val="689631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metal barrel on a pallet&#10;&#10;Description automatically generated">
            <a:extLst>
              <a:ext uri="{FF2B5EF4-FFF2-40B4-BE49-F238E27FC236}">
                <a16:creationId xmlns:a16="http://schemas.microsoft.com/office/drawing/2014/main" id="{C0E42B97-40D9-3A7C-C726-89C0B96CD3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t="14074" b="10240"/>
          <a:stretch/>
        </p:blipFill>
        <p:spPr>
          <a:xfrm>
            <a:off x="1675760" y="843558"/>
            <a:ext cx="2110500" cy="1566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94D20E4-8034-B19A-E601-169BFFA08F07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6" t="11008" r="18682"/>
          <a:stretch/>
        </p:blipFill>
        <p:spPr>
          <a:xfrm>
            <a:off x="1926092" y="2678197"/>
            <a:ext cx="1608623" cy="1608623"/>
          </a:xfrm>
          <a:prstGeom prst="ellipse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5B03781-0141-251A-0A13-7312584B3171}"/>
              </a:ext>
            </a:extLst>
          </p:cNvPr>
          <p:cNvCxnSpPr>
            <a:cxnSpLocks/>
          </p:cNvCxnSpPr>
          <p:nvPr/>
        </p:nvCxnSpPr>
        <p:spPr>
          <a:xfrm flipH="1">
            <a:off x="3164353" y="2848812"/>
            <a:ext cx="1119615" cy="0"/>
          </a:xfrm>
          <a:prstGeom prst="line">
            <a:avLst/>
          </a:prstGeom>
          <a:ln>
            <a:solidFill>
              <a:srgbClr val="689631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2A66376-CEEF-871F-951D-8352B00151E5}"/>
              </a:ext>
            </a:extLst>
          </p:cNvPr>
          <p:cNvCxnSpPr>
            <a:cxnSpLocks/>
          </p:cNvCxnSpPr>
          <p:nvPr/>
        </p:nvCxnSpPr>
        <p:spPr>
          <a:xfrm flipH="1">
            <a:off x="3203848" y="1635646"/>
            <a:ext cx="1440160" cy="0"/>
          </a:xfrm>
          <a:prstGeom prst="line">
            <a:avLst/>
          </a:prstGeom>
          <a:ln>
            <a:solidFill>
              <a:srgbClr val="689631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CCE9462C-8757-4AC7-5706-2E2E6961E96E}"/>
              </a:ext>
            </a:extLst>
          </p:cNvPr>
          <p:cNvSpPr/>
          <p:nvPr/>
        </p:nvSpPr>
        <p:spPr>
          <a:xfrm>
            <a:off x="4015115" y="1386241"/>
            <a:ext cx="1866900" cy="1866900"/>
          </a:xfrm>
          <a:prstGeom prst="ellipse">
            <a:avLst/>
          </a:prstGeom>
          <a:solidFill>
            <a:srgbClr val="83BE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IL"/>
          </a:p>
        </p:txBody>
      </p:sp>
      <p:sp>
        <p:nvSpPr>
          <p:cNvPr id="25609" name="Rectangle 17">
            <a:extLst>
              <a:ext uri="{FF2B5EF4-FFF2-40B4-BE49-F238E27FC236}">
                <a16:creationId xmlns:a16="http://schemas.microsoft.com/office/drawing/2014/main" id="{C2EC6D29-C5FD-0940-80FA-92BE20D45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5381" y="875110"/>
            <a:ext cx="4010025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50" b="1" dirty="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endParaRPr lang="en-US" altLang="en-US" sz="165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08AB23-0D6D-E845-B2EB-9D502BBDB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0924" y="1419622"/>
            <a:ext cx="14394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FontTx/>
              <a:buNone/>
              <a:defRPr/>
            </a:pPr>
            <a:r>
              <a:rPr lang="he-IL" altLang="en-US" sz="1200" dirty="0">
                <a:cs typeface="Calibri" panose="020F0502020204030204" pitchFamily="34" charset="0"/>
              </a:rPr>
              <a:t>איסוף </a:t>
            </a:r>
            <a:br>
              <a:rPr lang="en-US" altLang="en-US" sz="1200" dirty="0">
                <a:cs typeface="Calibri" panose="020F0502020204030204" pitchFamily="34" charset="0"/>
              </a:rPr>
            </a:br>
            <a:r>
              <a:rPr lang="he-IL" altLang="en-US" sz="1200" dirty="0">
                <a:cs typeface="Calibri" panose="020F0502020204030204" pitchFamily="34" charset="0"/>
              </a:rPr>
              <a:t>פסולת גדולה ממדרכות </a:t>
            </a:r>
            <a:br>
              <a:rPr lang="en-US" altLang="en-US" sz="1200" dirty="0">
                <a:cs typeface="Calibri" panose="020F0502020204030204" pitchFamily="34" charset="0"/>
              </a:rPr>
            </a:br>
            <a:r>
              <a:rPr lang="he-IL" altLang="en-US" sz="1200" dirty="0">
                <a:cs typeface="Calibri" panose="020F0502020204030204" pitchFamily="34" charset="0"/>
              </a:rPr>
              <a:t>הבתים</a:t>
            </a:r>
            <a:endParaRPr lang="en-US" altLang="en-US" sz="1200" dirty="0">
              <a:cs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BD45E1D-5E30-B44D-93E3-B33B15521F39}"/>
              </a:ext>
            </a:extLst>
          </p:cNvPr>
          <p:cNvGrpSpPr/>
          <p:nvPr/>
        </p:nvGrpSpPr>
        <p:grpSpPr>
          <a:xfrm>
            <a:off x="5076056" y="3320919"/>
            <a:ext cx="1814957" cy="579159"/>
            <a:chOff x="4280580" y="3933895"/>
            <a:chExt cx="2419942" cy="573412"/>
          </a:xfrm>
        </p:grpSpPr>
        <p:sp>
          <p:nvSpPr>
            <p:cNvPr id="36" name="Rectangle 7">
              <a:extLst>
                <a:ext uri="{FF2B5EF4-FFF2-40B4-BE49-F238E27FC236}">
                  <a16:creationId xmlns:a16="http://schemas.microsoft.com/office/drawing/2014/main" id="{5B5B87EF-4624-493A-B9F3-AD19FA7D0D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0580" y="3933895"/>
              <a:ext cx="2419942" cy="289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rtl="0">
                <a:spcBef>
                  <a:spcPct val="0"/>
                </a:spcBef>
                <a:buFontTx/>
                <a:buNone/>
                <a:defRPr/>
              </a:pPr>
              <a:r>
                <a:rPr lang="he-IL" altLang="en-US" sz="1300" dirty="0">
                  <a:cs typeface="Calibri" panose="020F0502020204030204" pitchFamily="34" charset="0"/>
                </a:rPr>
                <a:t>מרכז איסוף - "חשמלית"</a:t>
              </a:r>
              <a:endParaRPr lang="en-US" altLang="en-US" sz="1300" dirty="0">
                <a:cs typeface="Calibri" panose="020F0502020204030204" pitchFamily="34" charset="0"/>
              </a:endParaRPr>
            </a:p>
          </p:txBody>
        </p:sp>
        <p:sp>
          <p:nvSpPr>
            <p:cNvPr id="37" name="Rectangle 29">
              <a:extLst>
                <a:ext uri="{FF2B5EF4-FFF2-40B4-BE49-F238E27FC236}">
                  <a16:creationId xmlns:a16="http://schemas.microsoft.com/office/drawing/2014/main" id="{6DA12BB2-490B-484A-927E-10EAD1F90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0580" y="4111168"/>
              <a:ext cx="2419942" cy="396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r>
                <a:rPr lang="he-IL" sz="1000" dirty="0">
                  <a:solidFill>
                    <a:srgbClr val="222222"/>
                  </a:solidFill>
                  <a:cs typeface="Calibri" panose="020F0502020204030204" pitchFamily="34" charset="0"/>
                </a:rPr>
                <a:t>מרכז איסוף לפסולת אלקטרונית</a:t>
              </a:r>
              <a:br>
                <a:rPr lang="en-US" sz="1000" dirty="0">
                  <a:solidFill>
                    <a:srgbClr val="222222"/>
                  </a:solidFill>
                  <a:cs typeface="Calibri" panose="020F0502020204030204" pitchFamily="34" charset="0"/>
                </a:rPr>
              </a:br>
              <a:r>
                <a:rPr lang="he-IL" sz="1000" dirty="0">
                  <a:solidFill>
                    <a:srgbClr val="222222"/>
                  </a:solidFill>
                  <a:cs typeface="Calibri" panose="020F0502020204030204" pitchFamily="34" charset="0"/>
                </a:rPr>
                <a:t>קטנה ובינונית, נורות וסוללות</a:t>
              </a:r>
              <a:endParaRPr lang="he-IL" altLang="he-IL" sz="1000" dirty="0">
                <a:cs typeface="Calibri" panose="020F0502020204030204" pitchFamily="34" charset="0"/>
              </a:endParaRPr>
            </a:p>
          </p:txBody>
        </p:sp>
      </p:grpSp>
      <p:sp>
        <p:nvSpPr>
          <p:cNvPr id="25" name="מלבן 24">
            <a:extLst>
              <a:ext uri="{FF2B5EF4-FFF2-40B4-BE49-F238E27FC236}">
                <a16:creationId xmlns:a16="http://schemas.microsoft.com/office/drawing/2014/main" id="{2F81973C-71DB-4797-8ED1-C4CD68C5441B}"/>
              </a:ext>
            </a:extLst>
          </p:cNvPr>
          <p:cNvSpPr/>
          <p:nvPr/>
        </p:nvSpPr>
        <p:spPr>
          <a:xfrm>
            <a:off x="3164352" y="4587974"/>
            <a:ext cx="500804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he-IL" alt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רשימת הכתובות של מרכזי ומוקדי האיסוף בעמוד הרשות</a:t>
            </a:r>
            <a:r>
              <a:rPr lang="en-US" alt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alt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באתר </a:t>
            </a:r>
            <a:r>
              <a:rPr lang="he-IL" altLang="en-US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מ.א.י</a:t>
            </a:r>
            <a:r>
              <a:rPr lang="he-IL" alt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he-IL" alt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1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www.mai.org.il</a:t>
            </a:r>
            <a:endParaRPr lang="he-IL" altLang="en-US" sz="11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5F8040-521D-744C-9834-8B2C3BDCA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476" y="1453180"/>
            <a:ext cx="11596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FontTx/>
              <a:buNone/>
              <a:defRPr/>
            </a:pPr>
            <a:r>
              <a:rPr lang="he-IL" altLang="en-US" sz="1200" dirty="0">
                <a:cs typeface="Calibri" panose="020F0502020204030204" pitchFamily="34" charset="0"/>
              </a:rPr>
              <a:t>מוקד איסוף </a:t>
            </a:r>
            <a:br>
              <a:rPr lang="en-US" altLang="en-US" sz="1200" dirty="0">
                <a:cs typeface="Calibri" panose="020F0502020204030204" pitchFamily="34" charset="0"/>
              </a:rPr>
            </a:br>
            <a:r>
              <a:rPr lang="he-IL" altLang="en-US" sz="1200" dirty="0">
                <a:cs typeface="Calibri" panose="020F0502020204030204" pitchFamily="34" charset="0"/>
              </a:rPr>
              <a:t>לסוללות ליתיום</a:t>
            </a:r>
            <a:endParaRPr lang="en-US" altLang="en-US" sz="1200" dirty="0">
              <a:latin typeface="Heebo" pitchFamily="2" charset="-79"/>
              <a:cs typeface="+mn-cs"/>
            </a:endParaRP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81B1FF63-ECF5-F0CF-3384-B78C70CC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051" y="3098262"/>
            <a:ext cx="1437588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None/>
              <a:defRPr/>
            </a:pPr>
            <a:r>
              <a:rPr lang="he-IL" altLang="en-US" sz="1300" dirty="0">
                <a:cs typeface="Calibri" panose="020F0502020204030204" pitchFamily="34" charset="0"/>
              </a:rPr>
              <a:t>מוקד איסוף</a:t>
            </a:r>
            <a:br>
              <a:rPr lang="en-US" altLang="en-US" sz="1275" dirty="0">
                <a:latin typeface="Heebo" pitchFamily="2" charset="-79"/>
                <a:cs typeface="+mn-cs"/>
              </a:rPr>
            </a:br>
            <a:r>
              <a:rPr lang="he-IL" altLang="en-US" sz="1000" dirty="0">
                <a:solidFill>
                  <a:srgbClr val="222222"/>
                </a:solidFill>
                <a:cs typeface="Calibri" panose="020F0502020204030204" pitchFamily="34" charset="0"/>
              </a:rPr>
              <a:t>מכיל חבית לפסולת אלקטרונית קטנה ובינונית ופח לסוללות</a:t>
            </a:r>
            <a:endParaRPr lang="en-US" altLang="en-US" sz="1000" dirty="0">
              <a:solidFill>
                <a:srgbClr val="222222"/>
              </a:solidFill>
              <a:cs typeface="Calibri" panose="020F0502020204030204" pitchFamily="34" charset="0"/>
            </a:endParaRP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EE165830-B551-4349-1755-549501C9C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0931" y="4731990"/>
            <a:ext cx="413146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FontTx/>
              <a:buNone/>
            </a:pPr>
            <a:r>
              <a:rPr lang="he-IL" altLang="en-US" sz="1100" dirty="0" err="1">
                <a:cs typeface="Calibri" panose="020F0502020204030204" pitchFamily="34" charset="0"/>
              </a:rPr>
              <a:t>מיחזור</a:t>
            </a:r>
            <a:r>
              <a:rPr lang="he-IL" altLang="en-US" sz="1100" dirty="0">
                <a:cs typeface="Calibri" panose="020F0502020204030204" pitchFamily="34" charset="0"/>
              </a:rPr>
              <a:t> פסולת אלקטרונית ביתית הינו חובה על פי חוק</a:t>
            </a:r>
          </a:p>
        </p:txBody>
      </p:sp>
      <p:pic>
        <p:nvPicPr>
          <p:cNvPr id="41" name="Picture 9">
            <a:extLst>
              <a:ext uri="{FF2B5EF4-FFF2-40B4-BE49-F238E27FC236}">
                <a16:creationId xmlns:a16="http://schemas.microsoft.com/office/drawing/2014/main" id="{321BCDBA-8FBC-C2E3-FCAB-BDCC4019CD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88868" y="4587974"/>
            <a:ext cx="443572" cy="42837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DA93DE-90F4-FA2D-D759-1E14E17DF030}"/>
              </a:ext>
            </a:extLst>
          </p:cNvPr>
          <p:cNvSpPr txBox="1"/>
          <p:nvPr/>
        </p:nvSpPr>
        <p:spPr>
          <a:xfrm>
            <a:off x="5076056" y="222118"/>
            <a:ext cx="377991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he-IL" alt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מיחזור</a:t>
            </a:r>
            <a:r>
              <a:rPr lang="he-IL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פסולת אלקטרונית</a:t>
            </a:r>
            <a:endParaRPr lang="en-IL" sz="3000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D244B521-0773-C6BE-73C2-780FFEFCD83E}"/>
              </a:ext>
            </a:extLst>
          </p:cNvPr>
          <p:cNvSpPr/>
          <p:nvPr/>
        </p:nvSpPr>
        <p:spPr>
          <a:xfrm>
            <a:off x="4738416" y="699542"/>
            <a:ext cx="4010025" cy="89122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6014F2-2C2E-A135-D272-CC36FCCE3FFA}"/>
              </a:ext>
            </a:extLst>
          </p:cNvPr>
          <p:cNvSpPr txBox="1"/>
          <p:nvPr/>
        </p:nvSpPr>
        <p:spPr>
          <a:xfrm>
            <a:off x="3995936" y="1635646"/>
            <a:ext cx="1866900" cy="1378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מסירת</a:t>
            </a:r>
            <a:r>
              <a:rPr lang="en-US" altLang="en-US" sz="2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altLang="en-US" sz="2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5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הפסולת</a:t>
            </a:r>
            <a:r>
              <a:rPr lang="en-US" altLang="en-US" sz="2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altLang="en-US" sz="2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5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למיחזור</a:t>
            </a:r>
            <a:r>
              <a:rPr lang="en-US" altLang="en-US" sz="2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he-IL" altLang="en-US" sz="25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אפשרית</a:t>
            </a:r>
            <a:r>
              <a:rPr lang="en-US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he-IL" alt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ב-4  </a:t>
            </a:r>
            <a:r>
              <a:rPr lang="en-US" altLang="en-US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דרכים</a:t>
            </a:r>
            <a:r>
              <a:rPr lang="en-US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he-IL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I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E29A1BF-D4C1-74BA-12B9-88F260D7CD39}"/>
              </a:ext>
            </a:extLst>
          </p:cNvPr>
          <p:cNvSpPr/>
          <p:nvPr/>
        </p:nvSpPr>
        <p:spPr>
          <a:xfrm>
            <a:off x="8270314" y="2862042"/>
            <a:ext cx="236220" cy="236220"/>
          </a:xfrm>
          <a:prstGeom prst="ellipse">
            <a:avLst/>
          </a:prstGeom>
          <a:solidFill>
            <a:srgbClr val="83BE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L" sz="1600" dirty="0"/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BBADD50-B43B-0343-9C87-BE4947041228}"/>
              </a:ext>
            </a:extLst>
          </p:cNvPr>
          <p:cNvSpPr/>
          <p:nvPr/>
        </p:nvSpPr>
        <p:spPr>
          <a:xfrm>
            <a:off x="7553717" y="880955"/>
            <a:ext cx="236220" cy="236220"/>
          </a:xfrm>
          <a:prstGeom prst="ellipse">
            <a:avLst/>
          </a:prstGeom>
          <a:solidFill>
            <a:srgbClr val="83BE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L" sz="1600" dirty="0"/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0F26D6F-8156-B682-37FD-4E1B6BE99F4E}"/>
              </a:ext>
            </a:extLst>
          </p:cNvPr>
          <p:cNvSpPr/>
          <p:nvPr/>
        </p:nvSpPr>
        <p:spPr>
          <a:xfrm>
            <a:off x="3543692" y="871827"/>
            <a:ext cx="236220" cy="236220"/>
          </a:xfrm>
          <a:prstGeom prst="ellipse">
            <a:avLst/>
          </a:prstGeom>
          <a:solidFill>
            <a:srgbClr val="83BE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L" sz="1600" dirty="0"/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21CFDE1-0241-DB48-939C-E9C53C52FD17}"/>
              </a:ext>
            </a:extLst>
          </p:cNvPr>
          <p:cNvSpPr/>
          <p:nvPr/>
        </p:nvSpPr>
        <p:spPr>
          <a:xfrm>
            <a:off x="2612293" y="2551066"/>
            <a:ext cx="236220" cy="236220"/>
          </a:xfrm>
          <a:prstGeom prst="ellipse">
            <a:avLst/>
          </a:prstGeom>
          <a:solidFill>
            <a:srgbClr val="83BE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L" sz="1600" dirty="0"/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מציין מיקום תוכן 2">
            <a:extLst>
              <a:ext uri="{FF2B5EF4-FFF2-40B4-BE49-F238E27FC236}">
                <a16:creationId xmlns:a16="http://schemas.microsoft.com/office/drawing/2014/main" id="{802B6221-AA35-2D43-A887-A3CDB7CDB5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51287" y="2299827"/>
            <a:ext cx="1776413" cy="358775"/>
          </a:xfrm>
          <a:prstGeom prst="rect">
            <a:avLst/>
          </a:prstGeom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r>
              <a:rPr lang="he-IL" altLang="en-US" sz="1275" b="1" dirty="0">
                <a:latin typeface="Calibri" panose="020F0502020204030204" pitchFamily="34" charset="0"/>
                <a:cs typeface="Calibri" panose="020F0502020204030204" pitchFamily="34" charset="0"/>
              </a:rPr>
              <a:t>ייצור מוצרים חדשים </a:t>
            </a:r>
            <a:br>
              <a:rPr lang="en-US" altLang="en-US" sz="1275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מחומרי הגלם הממוחזרים</a:t>
            </a:r>
            <a:endParaRPr lang="en-US" alt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E8CAD85D-F8DA-694B-B05D-559F5EDBC299}"/>
              </a:ext>
            </a:extLst>
          </p:cNvPr>
          <p:cNvSpPr txBox="1">
            <a:spLocks/>
          </p:cNvSpPr>
          <p:nvPr/>
        </p:nvSpPr>
        <p:spPr bwMode="auto">
          <a:xfrm>
            <a:off x="3995936" y="316083"/>
            <a:ext cx="4889700" cy="38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r" eaLnBrk="1" hangingPunct="1">
              <a:defRPr/>
            </a:pPr>
            <a:r>
              <a:rPr lang="he-IL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תהליך </a:t>
            </a:r>
            <a:r>
              <a:rPr lang="he-IL" alt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מיחזור</a:t>
            </a:r>
            <a:r>
              <a:rPr lang="he-IL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פסולת אלקטרונית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54BC4C8-E9DB-D04C-8C1E-760FEF6A0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296" y="1083392"/>
            <a:ext cx="1776413" cy="1152525"/>
          </a:xfrm>
          <a:prstGeom prst="roundRect">
            <a:avLst>
              <a:gd name="adj" fmla="val 13361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54E8157-AD66-1AB3-C6DB-F5F4F3CD1B31}"/>
              </a:ext>
            </a:extLst>
          </p:cNvPr>
          <p:cNvGrpSpPr/>
          <p:nvPr/>
        </p:nvGrpSpPr>
        <p:grpSpPr>
          <a:xfrm>
            <a:off x="7595478" y="1059582"/>
            <a:ext cx="1146142" cy="1184672"/>
            <a:chOff x="7595478" y="1124405"/>
            <a:chExt cx="1146142" cy="1184672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F91EC2C1-DFD3-EE49-AE74-68A2AAAAF999}"/>
                </a:ext>
              </a:extLst>
            </p:cNvPr>
            <p:cNvSpPr/>
            <p:nvPr/>
          </p:nvSpPr>
          <p:spPr>
            <a:xfrm>
              <a:off x="7968943" y="1124405"/>
              <a:ext cx="772677" cy="1184672"/>
            </a:xfrm>
            <a:prstGeom prst="roundRect">
              <a:avLst/>
            </a:prstGeom>
            <a:solidFill>
              <a:srgbClr val="8ABE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/>
            </a:p>
          </p:txBody>
        </p:sp>
        <p:sp>
          <p:nvSpPr>
            <p:cNvPr id="26" name="Rectangle 17">
              <a:extLst>
                <a:ext uri="{FF2B5EF4-FFF2-40B4-BE49-F238E27FC236}">
                  <a16:creationId xmlns:a16="http://schemas.microsoft.com/office/drawing/2014/main" id="{0E253834-4CBB-B540-9E99-ED929B660A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8943" y="1380389"/>
              <a:ext cx="707513" cy="592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rtl="0">
                <a:lnSpc>
                  <a:spcPts val="1275"/>
                </a:lnSpc>
                <a:spcBef>
                  <a:spcPct val="0"/>
                </a:spcBef>
                <a:buNone/>
              </a:pPr>
              <a:r>
                <a:rPr lang="en-US" altLang="en-US" sz="1275" b="1" dirty="0">
                  <a:solidFill>
                    <a:schemeClr val="bg1"/>
                  </a:solidFill>
                  <a:cs typeface="Calibri" panose="020F0502020204030204" pitchFamily="34" charset="0"/>
                </a:rPr>
                <a:t>  </a:t>
              </a:r>
              <a:r>
                <a:rPr lang="en-US" altLang="en-US" sz="1275" dirty="0" err="1">
                  <a:solidFill>
                    <a:schemeClr val="bg1"/>
                  </a:solidFill>
                  <a:cs typeface="Calibri" panose="020F0502020204030204" pitchFamily="34" charset="0"/>
                </a:rPr>
                <a:t>מסירת</a:t>
              </a:r>
              <a:r>
                <a:rPr lang="en-US" altLang="en-US" sz="1275" dirty="0">
                  <a:solidFill>
                    <a:schemeClr val="bg1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1275" dirty="0" err="1">
                  <a:solidFill>
                    <a:schemeClr val="bg1"/>
                  </a:solidFill>
                  <a:cs typeface="Calibri" panose="020F0502020204030204" pitchFamily="34" charset="0"/>
                </a:rPr>
                <a:t>הפסולת</a:t>
              </a:r>
              <a:r>
                <a:rPr lang="en-US" altLang="en-US" sz="1275" dirty="0">
                  <a:solidFill>
                    <a:schemeClr val="bg1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1275" dirty="0" err="1">
                  <a:solidFill>
                    <a:schemeClr val="bg1"/>
                  </a:solidFill>
                  <a:cs typeface="Calibri" panose="020F0502020204030204" pitchFamily="34" charset="0"/>
                </a:rPr>
                <a:t>למיחזור</a:t>
              </a:r>
              <a:endParaRPr lang="en-US" altLang="en-US" sz="1275" dirty="0">
                <a:solidFill>
                  <a:schemeClr val="bg1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23" name="Chevron 22">
              <a:extLst>
                <a:ext uri="{FF2B5EF4-FFF2-40B4-BE49-F238E27FC236}">
                  <a16:creationId xmlns:a16="http://schemas.microsoft.com/office/drawing/2014/main" id="{E59473DB-2FF0-DE4E-ADF4-9F89620224A8}"/>
                </a:ext>
              </a:extLst>
            </p:cNvPr>
            <p:cNvSpPr/>
            <p:nvPr/>
          </p:nvSpPr>
          <p:spPr>
            <a:xfrm rot="10800000">
              <a:off x="7595478" y="1665661"/>
              <a:ext cx="128903" cy="110729"/>
            </a:xfrm>
            <a:prstGeom prst="chevron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6" name="תמונה 35">
            <a:hlinkClick r:id="rId3"/>
            <a:extLst>
              <a:ext uri="{FF2B5EF4-FFF2-40B4-BE49-F238E27FC236}">
                <a16:creationId xmlns:a16="http://schemas.microsoft.com/office/drawing/2014/main" id="{A827E816-EE0F-38B2-41A9-BA75022A6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6769" y="2780247"/>
            <a:ext cx="3531415" cy="213425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DFF41BA-6120-C172-34D7-A39BF665E324}"/>
              </a:ext>
            </a:extLst>
          </p:cNvPr>
          <p:cNvGrpSpPr/>
          <p:nvPr/>
        </p:nvGrpSpPr>
        <p:grpSpPr>
          <a:xfrm>
            <a:off x="5415989" y="1082204"/>
            <a:ext cx="2007583" cy="1628189"/>
            <a:chOff x="5415989" y="1147027"/>
            <a:chExt cx="2007583" cy="1628189"/>
          </a:xfrm>
        </p:grpSpPr>
        <p:grpSp>
          <p:nvGrpSpPr>
            <p:cNvPr id="24" name="קבוצה 23">
              <a:extLst>
                <a:ext uri="{FF2B5EF4-FFF2-40B4-BE49-F238E27FC236}">
                  <a16:creationId xmlns:a16="http://schemas.microsoft.com/office/drawing/2014/main" id="{2CA1BCBB-E826-2C64-3935-A400450E53AA}"/>
                </a:ext>
              </a:extLst>
            </p:cNvPr>
            <p:cNvGrpSpPr/>
            <p:nvPr/>
          </p:nvGrpSpPr>
          <p:grpSpPr>
            <a:xfrm>
              <a:off x="5442372" y="1147027"/>
              <a:ext cx="1981200" cy="1628189"/>
              <a:chOff x="5174981" y="1360488"/>
              <a:chExt cx="2641600" cy="217091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2420AB5-1A68-E942-9F5A-3D8C1C5C53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8532" y="1360488"/>
                <a:ext cx="2079625" cy="1560512"/>
              </a:xfrm>
              <a:prstGeom prst="roundRect">
                <a:avLst>
                  <a:gd name="adj" fmla="val 10156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4EE77B3-F672-874F-B38F-0DEB34EB31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4981" y="3032126"/>
                <a:ext cx="2641600" cy="4992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ts val="1050"/>
                  </a:lnSpc>
                  <a:spcBef>
                    <a:spcPct val="0"/>
                  </a:spcBef>
                  <a:buNone/>
                </a:pPr>
                <a:r>
                  <a:rPr lang="he-IL" altLang="en-US" sz="1275" b="1" dirty="0">
                    <a:cs typeface="Calibri" panose="020F0502020204030204" pitchFamily="34" charset="0"/>
                  </a:rPr>
                  <a:t>מפעלי הפרוק והמיון</a:t>
                </a:r>
              </a:p>
              <a:p>
                <a:pPr eaLnBrk="1" hangingPunct="1">
                  <a:lnSpc>
                    <a:spcPts val="1050"/>
                  </a:lnSpc>
                  <a:spcBef>
                    <a:spcPct val="0"/>
                  </a:spcBef>
                  <a:buNone/>
                </a:pPr>
                <a:r>
                  <a:rPr lang="he-IL" altLang="en-US" sz="1000" dirty="0">
                    <a:cs typeface="Calibri" panose="020F0502020204030204" pitchFamily="34" charset="0"/>
                  </a:rPr>
                  <a:t>"מה שטוב לסביבה טוב גם לחברה"</a:t>
                </a:r>
                <a:endParaRPr lang="en-US" altLang="en-US" sz="1000" dirty="0"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" name="Chevron 2">
              <a:extLst>
                <a:ext uri="{FF2B5EF4-FFF2-40B4-BE49-F238E27FC236}">
                  <a16:creationId xmlns:a16="http://schemas.microsoft.com/office/drawing/2014/main" id="{180EF92C-088B-31BA-96D9-CF18AFF595FA}"/>
                </a:ext>
              </a:extLst>
            </p:cNvPr>
            <p:cNvSpPr/>
            <p:nvPr/>
          </p:nvSpPr>
          <p:spPr>
            <a:xfrm rot="10800000">
              <a:off x="5415989" y="1665661"/>
              <a:ext cx="128903" cy="110729"/>
            </a:xfrm>
            <a:prstGeom prst="chevron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6FB94A9-235A-4D95-95EA-B387F366A5B4}"/>
              </a:ext>
            </a:extLst>
          </p:cNvPr>
          <p:cNvGrpSpPr/>
          <p:nvPr/>
        </p:nvGrpSpPr>
        <p:grpSpPr>
          <a:xfrm>
            <a:off x="3095725" y="1086965"/>
            <a:ext cx="2172971" cy="1635986"/>
            <a:chOff x="3095725" y="1151788"/>
            <a:chExt cx="2172971" cy="1635986"/>
          </a:xfrm>
        </p:grpSpPr>
        <p:grpSp>
          <p:nvGrpSpPr>
            <p:cNvPr id="35" name="קבוצה 34">
              <a:extLst>
                <a:ext uri="{FF2B5EF4-FFF2-40B4-BE49-F238E27FC236}">
                  <a16:creationId xmlns:a16="http://schemas.microsoft.com/office/drawing/2014/main" id="{C4306EB5-B9FF-DBF6-25B2-C80631E8AACE}"/>
                </a:ext>
              </a:extLst>
            </p:cNvPr>
            <p:cNvGrpSpPr/>
            <p:nvPr/>
          </p:nvGrpSpPr>
          <p:grpSpPr>
            <a:xfrm>
              <a:off x="3110092" y="1151788"/>
              <a:ext cx="2158604" cy="1635986"/>
              <a:chOff x="2460625" y="1366838"/>
              <a:chExt cx="2878138" cy="2181314"/>
            </a:xfrm>
          </p:grpSpPr>
          <p:pic>
            <p:nvPicPr>
              <p:cNvPr id="33" name="Picture 11">
                <a:extLst>
                  <a:ext uri="{FF2B5EF4-FFF2-40B4-BE49-F238E27FC236}">
                    <a16:creationId xmlns:a16="http://schemas.microsoft.com/office/drawing/2014/main" id="{3849B256-AC41-4F26-4E20-E4FC0E2337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6238" y="1366838"/>
                <a:ext cx="2339975" cy="1555750"/>
              </a:xfrm>
              <a:prstGeom prst="roundRect">
                <a:avLst>
                  <a:gd name="adj" fmla="val 11443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Rectangle 29">
                <a:extLst>
                  <a:ext uri="{FF2B5EF4-FFF2-40B4-BE49-F238E27FC236}">
                    <a16:creationId xmlns:a16="http://schemas.microsoft.com/office/drawing/2014/main" id="{85B992F7-BDA1-4E63-EE77-4EDE5603B1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0625" y="2947988"/>
                <a:ext cx="2878138" cy="600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e-IL" altLang="en-US" sz="1275" b="1" dirty="0">
                    <a:cs typeface="Calibri" panose="020F0502020204030204" pitchFamily="34" charset="0"/>
                  </a:rPr>
                  <a:t>מפעלי </a:t>
                </a:r>
                <a:r>
                  <a:rPr lang="he-IL" altLang="en-US" sz="1275" b="1" dirty="0" err="1">
                    <a:cs typeface="Calibri" panose="020F0502020204030204" pitchFamily="34" charset="0"/>
                  </a:rPr>
                  <a:t>המיחזור</a:t>
                </a:r>
                <a:endParaRPr lang="he-IL" altLang="en-US" sz="1275" b="1" dirty="0">
                  <a:cs typeface="Calibri" panose="020F0502020204030204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e-IL" altLang="en-US" sz="1000" dirty="0">
                    <a:cs typeface="Calibri" panose="020F0502020204030204" pitchFamily="34" charset="0"/>
                  </a:rPr>
                  <a:t>"ממחזרים על ארץ ישראל שומרים" </a:t>
                </a:r>
                <a:endParaRPr lang="en-US" altLang="en-US" sz="1000" dirty="0"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" name="Chevron 5">
              <a:extLst>
                <a:ext uri="{FF2B5EF4-FFF2-40B4-BE49-F238E27FC236}">
                  <a16:creationId xmlns:a16="http://schemas.microsoft.com/office/drawing/2014/main" id="{2ABDF878-7640-31E6-67B5-89C2309CCEA8}"/>
                </a:ext>
              </a:extLst>
            </p:cNvPr>
            <p:cNvSpPr/>
            <p:nvPr/>
          </p:nvSpPr>
          <p:spPr>
            <a:xfrm rot="10800000">
              <a:off x="3095725" y="1665661"/>
              <a:ext cx="128903" cy="110729"/>
            </a:xfrm>
            <a:prstGeom prst="chevron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8" name="Freeform 7">
            <a:extLst>
              <a:ext uri="{FF2B5EF4-FFF2-40B4-BE49-F238E27FC236}">
                <a16:creationId xmlns:a16="http://schemas.microsoft.com/office/drawing/2014/main" id="{3F414377-ED0D-6EB2-F895-2521AC4A0716}"/>
              </a:ext>
            </a:extLst>
          </p:cNvPr>
          <p:cNvSpPr/>
          <p:nvPr/>
        </p:nvSpPr>
        <p:spPr>
          <a:xfrm>
            <a:off x="3851920" y="699542"/>
            <a:ext cx="4889700" cy="95170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DC310E4-1885-27D0-2E61-20731FF64215}"/>
              </a:ext>
            </a:extLst>
          </p:cNvPr>
          <p:cNvGrpSpPr/>
          <p:nvPr/>
        </p:nvGrpSpPr>
        <p:grpSpPr>
          <a:xfrm>
            <a:off x="1694709" y="3188871"/>
            <a:ext cx="5524790" cy="1131570"/>
            <a:chOff x="1694709" y="3188871"/>
            <a:chExt cx="5524790" cy="1131570"/>
          </a:xfrm>
        </p:grpSpPr>
        <p:sp>
          <p:nvSpPr>
            <p:cNvPr id="5" name="Rectangle 7">
              <a:extLst>
                <a:ext uri="{FF2B5EF4-FFF2-40B4-BE49-F238E27FC236}">
                  <a16:creationId xmlns:a16="http://schemas.microsoft.com/office/drawing/2014/main" id="{D8F7EC27-79E4-6A7C-6911-8D1DF46F92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4709" y="3515921"/>
              <a:ext cx="4131469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rtl="0" eaLnBrk="1" hangingPunct="1">
                <a:spcBef>
                  <a:spcPct val="0"/>
                </a:spcBef>
                <a:buFontTx/>
                <a:buNone/>
              </a:pPr>
              <a:r>
                <a:rPr lang="he-IL" sz="1300" dirty="0" err="1">
                  <a:cs typeface="Calibri" panose="020F0502020204030204" pitchFamily="34" charset="0"/>
                </a:rPr>
                <a:t>מ.א.י</a:t>
              </a:r>
              <a:r>
                <a:rPr lang="he-IL" sz="1300" dirty="0">
                  <a:cs typeface="Calibri" panose="020F0502020204030204" pitchFamily="34" charset="0"/>
                </a:rPr>
                <a:t> פועלת למען הקהילה וגישור פערים חברתיים </a:t>
              </a:r>
              <a:br>
                <a:rPr lang="en-US" sz="1300" dirty="0">
                  <a:cs typeface="Calibri" panose="020F0502020204030204" pitchFamily="34" charset="0"/>
                </a:rPr>
              </a:br>
              <a:r>
                <a:rPr lang="he-IL" sz="1300" dirty="0">
                  <a:cs typeface="Calibri" panose="020F0502020204030204" pitchFamily="34" charset="0"/>
                </a:rPr>
                <a:t>ונותנת עדיפות למרכזי מיון המעסיקים עובדים בעלי צרכים מיוחדים.</a:t>
              </a:r>
              <a:endParaRPr lang="he-IL" altLang="en-US" sz="1300" dirty="0">
                <a:cs typeface="Calibri" panose="020F0502020204030204" pitchFamily="34" charset="0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DA4860D0-29AC-93EF-28A6-5E90ACDFB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920289" y="3188871"/>
              <a:ext cx="1299210" cy="1131570"/>
            </a:xfrm>
            <a:prstGeom prst="rect">
              <a:avLst/>
            </a:prstGeom>
          </p:spPr>
        </p:pic>
      </p:grpSp>
      <p:pic>
        <p:nvPicPr>
          <p:cNvPr id="16" name="Picture 15" descr="A number icons on a black background&#10;&#10;Description automatically generated">
            <a:extLst>
              <a:ext uri="{FF2B5EF4-FFF2-40B4-BE49-F238E27FC236}">
                <a16:creationId xmlns:a16="http://schemas.microsoft.com/office/drawing/2014/main" id="{5014A380-ACDE-17BF-657A-919C7F84B5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854604"/>
            <a:ext cx="6349743" cy="1985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build="p"/>
    </p:bldLst>
  </p:timing>
</p:sld>
</file>

<file path=ppt/theme/theme1.xml><?xml version="1.0" encoding="utf-8"?>
<a:theme xmlns:a="http://schemas.openxmlformats.org/drawingml/2006/main" name="ערכת נושא Office">
  <a:themeElements>
    <a:clrScheme name="mai">
      <a:dk1>
        <a:srgbClr val="000000"/>
      </a:dk1>
      <a:lt1>
        <a:srgbClr val="FFFFFF"/>
      </a:lt1>
      <a:dk2>
        <a:srgbClr val="1B8438"/>
      </a:dk2>
      <a:lt2>
        <a:srgbClr val="86BE4D"/>
      </a:lt2>
      <a:accent1>
        <a:srgbClr val="24ADEE"/>
      </a:accent1>
      <a:accent2>
        <a:srgbClr val="F09822"/>
      </a:accent2>
      <a:accent3>
        <a:srgbClr val="EF4552"/>
      </a:accent3>
      <a:accent4>
        <a:srgbClr val="88BC3F"/>
      </a:accent4>
      <a:accent5>
        <a:srgbClr val="69953F"/>
      </a:accent5>
      <a:accent6>
        <a:srgbClr val="8C8C8C"/>
      </a:accent6>
      <a:hlink>
        <a:srgbClr val="24ADEE"/>
      </a:hlink>
      <a:folHlink>
        <a:srgbClr val="1B84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38248</TotalTime>
  <Words>434</Words>
  <Application>Microsoft Office PowerPoint</Application>
  <PresentationFormat>‫הצגה על המסך (16:9)</PresentationFormat>
  <Paragraphs>92</Paragraphs>
  <Slides>11</Slides>
  <Notes>2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11</vt:i4>
      </vt:variant>
    </vt:vector>
  </HeadingPairs>
  <TitlesOfParts>
    <vt:vector size="15" baseType="lpstr">
      <vt:lpstr>Arial</vt:lpstr>
      <vt:lpstr>Calibri</vt:lpstr>
      <vt:lpstr>Heebo</vt:lpstr>
      <vt:lpstr>ערכת נושא Office</vt:lpstr>
      <vt:lpstr>מצגת של PowerPoint‏</vt:lpstr>
      <vt:lpstr>כל מיחזור מתחיל בסיפור</vt:lpstr>
      <vt:lpstr>מצגת של PowerPoint‏</vt:lpstr>
      <vt:lpstr>מצגת של PowerPoint‏</vt:lpstr>
      <vt:lpstr>בעיית הפסולת האלקטרונית – מסלול הפסולת הרגיל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הצלת כדור הארץ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לוגו מאי :  חללית מ.א.י - מיחזור אלקטרוניקה ישראל חללית לשיגור - פסולת אלקטרונית למיחזור. [תמונת הדמיה של החללית מורכבת]</dc:title>
  <dc:creator>אברהם</dc:creator>
  <cp:lastModifiedBy>גיא שירין</cp:lastModifiedBy>
  <cp:revision>266</cp:revision>
  <dcterms:created xsi:type="dcterms:W3CDTF">2018-04-22T08:21:18Z</dcterms:created>
  <dcterms:modified xsi:type="dcterms:W3CDTF">2024-03-25T19:21:03Z</dcterms:modified>
</cp:coreProperties>
</file>