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19_5E95C4EF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79" r:id="rId4"/>
    <p:sldId id="272" r:id="rId5"/>
    <p:sldId id="282" r:id="rId6"/>
    <p:sldId id="281" r:id="rId7"/>
    <p:sldId id="285" r:id="rId8"/>
    <p:sldId id="267" r:id="rId9"/>
    <p:sldId id="283" r:id="rId10"/>
    <p:sldId id="270" r:id="rId1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3A15ADFA-50D9-4C28-9E92-18CC91CD5B9C}">
          <p14:sldIdLst>
            <p14:sldId id="256"/>
            <p14:sldId id="257"/>
            <p14:sldId id="279"/>
            <p14:sldId id="272"/>
            <p14:sldId id="282"/>
            <p14:sldId id="281"/>
            <p14:sldId id="285"/>
            <p14:sldId id="267"/>
            <p14:sldId id="283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B9A61C-9D22-3717-CE77-A392A15D43EB}" name="studio3" initials="s" userId="S::studio3@wedodesign.onmicrosoft.com::2bc992b6-7cd7-4fa0-9514-7e1978e58d69" providerId="AD"/>
  <p188:author id="{CE571B20-0CD7-CE0D-D3AC-EDC53C6D8372}" name="עינת חלפון" initials="עח" userId="0867624e6e91b2c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E3F"/>
    <a:srgbClr val="F2F3F2"/>
    <a:srgbClr val="53873D"/>
    <a:srgbClr val="F04551"/>
    <a:srgbClr val="24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568" y="184"/>
      </p:cViewPr>
      <p:guideLst>
        <p:guide orient="horz" pos="8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modernComment_119_5E95C4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59F23C-6249-4538-8989-E09F088CEAE9}" authorId="{CE571B20-0CD7-CE0D-D3AC-EDC53C6D8372}" created="2023-02-09T10:01:51.471">
    <pc:sldMkLst xmlns:pc="http://schemas.microsoft.com/office/powerpoint/2013/main/command">
      <pc:docMk/>
      <pc:sldMk cId="1586873583" sldId="281"/>
    </pc:sldMkLst>
    <p188:txBody>
      <a:bodyPr/>
      <a:lstStyle/>
      <a:p>
        <a:r>
          <a:rPr lang="he-IL"/>
          <a:t>לסדר את השאלה וזהו
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5;p17">
            <a:extLst>
              <a:ext uri="{FF2B5EF4-FFF2-40B4-BE49-F238E27FC236}">
                <a16:creationId xmlns:a16="http://schemas.microsoft.com/office/drawing/2014/main" id="{C8F185EE-E147-9035-F4D5-C5816CBB9698}"/>
              </a:ext>
            </a:extLst>
          </p:cNvPr>
          <p:cNvSpPr txBox="1"/>
          <p:nvPr userDrawn="1"/>
        </p:nvSpPr>
        <p:spPr>
          <a:xfrm>
            <a:off x="271176" y="6511622"/>
            <a:ext cx="3818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82BA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rgbClr val="82BA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5DE186-755A-7C58-B8E6-C6B3A28CECD7}"/>
              </a:ext>
            </a:extLst>
          </p:cNvPr>
          <p:cNvSpPr/>
          <p:nvPr userDrawn="1"/>
        </p:nvSpPr>
        <p:spPr>
          <a:xfrm>
            <a:off x="707201" y="6192889"/>
            <a:ext cx="1041008" cy="66863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15" name="Google Shape;165;p1">
            <a:extLst>
              <a:ext uri="{FF2B5EF4-FFF2-40B4-BE49-F238E27FC236}">
                <a16:creationId xmlns:a16="http://schemas.microsoft.com/office/drawing/2014/main" id="{5B83BCBA-287C-15AC-365A-06557B481B0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07" y="6221939"/>
            <a:ext cx="920470" cy="515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2EBAFC-EFD8-DC98-05A5-A40ABC9F238A}"/>
              </a:ext>
            </a:extLst>
          </p:cNvPr>
          <p:cNvSpPr/>
          <p:nvPr userDrawn="1"/>
        </p:nvSpPr>
        <p:spPr>
          <a:xfrm>
            <a:off x="0" y="6787719"/>
            <a:ext cx="12192000" cy="7435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D08CADF-2790-76FE-87DC-9077008FA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415" y="5834682"/>
            <a:ext cx="917019" cy="9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9A70DC-AAC8-7E07-DEA2-EBDC9ED0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67A7C8E-BF83-02F3-DD5E-02B0ED0F5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90FC6D5-86FF-6110-7886-73A6DDF8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1B7A47-692C-7C0E-A54A-DCC0FB88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4D1EF6C-FFD5-5E03-A811-98165341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375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76D6E43-F4AE-1C09-CF9A-41303A036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56F23BD-9976-3893-93F6-EC2D151F0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486EF83-6CFD-6D99-5A2E-DAB6513A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622D9CE-96AD-5D7E-0E74-B9578307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D7A828B-81B2-1226-90D1-75F987C2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612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49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BA3B31-FB16-0490-3CCA-82E45845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83F49D6-F070-B85D-C944-0416AE6C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8399C24-C517-FD38-646E-5EECD425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057EAF0-532A-068B-7AA6-CD616EA1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CA341A-E72A-52A6-22D5-9B345530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696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640517-7F83-49A5-5E99-72CF0B37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F7E6ABB-393D-2C6B-E5EA-FBB66D500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C8552BF-6D22-C3E4-63BC-8D4BB2D4D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D0726F8-6ACE-C312-2024-545C5795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A36E190-8AF0-051E-7C56-2F09F405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1B542C1-99C9-0CF4-6C03-EB1C0FCE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54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DC3879-03DD-1B2D-7FC1-800F95B3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D92C37E-DE9E-793D-0B90-3EDF905DF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F7B48E9-3327-C45A-F3DD-4CF73E3A2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C679F7A-440E-1316-8739-E113AA3FA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01A9C0E-EDE1-F93C-282F-A05A10445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9B7BA50-89D7-2312-C259-A5DC3D70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57422805-D206-0EFD-B88F-D20D62B5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2A380D4-DEB4-A3EA-DA29-1A0AE56E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900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299005-221D-2A06-38B5-58C9BBFA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A26C750-5119-0381-5503-7BADEC24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7FA8C4F-1DE2-DD0B-4D39-1C9B64AB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54B5FC1-60D0-C254-3986-54A5B656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883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B978ADB2-E5A2-0680-A845-912B8E0D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23E328C-C300-6113-1ECF-57F58362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30CB49F-10B6-AD22-204C-BBB730FD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201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048373-3698-B7F2-4529-F306E577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EEC543-18F1-616E-6B2D-655FDE698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5E623CB-A804-9CB2-9527-48E146B9B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D2A7805-B0AA-55E3-FDF7-C77C2828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A21E47-1E19-403A-E71D-0C122C05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06CCB2E-F393-7A82-6AB4-ACA7A21E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070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5D189E-41CC-6B3A-11A6-C34367E0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0A61E9B-9255-FC3A-1153-02E75690C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1433817-6F52-AEC9-B18E-D417BDE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30722B8-8AA4-2E78-2646-E0D09254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A03A72B-3004-3C02-194D-6D296362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F040C00-BC77-5EE0-E44C-F039AF8B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167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28D8E85B-3756-6D3E-8B90-ECCDD33C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1A70222-9509-BBD2-F0B7-21A818B0D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CC9D12B-8DE1-93D1-C47B-6038B3333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9ED47-8AA2-44D1-95CA-34014A0D13FD}" type="datetimeFigureOut">
              <a:rPr lang="he-IL" smtClean="0"/>
              <a:t>י"ח.שבט.תשפ"ג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225B84-6B97-A66E-BFDC-77D0952DA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6F28E64-33C7-0FA5-D70C-E821EC24D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1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www.youtube.com/watch?v=ahmTROWb7bw&amp;t=91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19_5E95C4EF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nb2nanRVwj0&amp;t=28s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olar bear walking on ice&#10;&#10;Description automatically generated with medium confidence">
            <a:extLst>
              <a:ext uri="{FF2B5EF4-FFF2-40B4-BE49-F238E27FC236}">
                <a16:creationId xmlns:a16="http://schemas.microsoft.com/office/drawing/2014/main" id="{C05E934C-D764-E126-C36E-47867857E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0137" b="14157"/>
          <a:stretch/>
        </p:blipFill>
        <p:spPr>
          <a:xfrm>
            <a:off x="-3625" y="1556427"/>
            <a:ext cx="12192000" cy="53015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FC615C-D523-9AE4-509B-A4BAE20265B9}"/>
              </a:ext>
            </a:extLst>
          </p:cNvPr>
          <p:cNvSpPr/>
          <p:nvPr/>
        </p:nvSpPr>
        <p:spPr>
          <a:xfrm rot="16200000">
            <a:off x="6256744" y="912470"/>
            <a:ext cx="5301573" cy="658948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126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  <p:pic>
        <p:nvPicPr>
          <p:cNvPr id="5" name="Google Shape;165;p1">
            <a:extLst>
              <a:ext uri="{FF2B5EF4-FFF2-40B4-BE49-F238E27FC236}">
                <a16:creationId xmlns:a16="http://schemas.microsoft.com/office/drawing/2014/main" id="{F647EC55-2AEE-A5AF-76F3-F626BFD66B9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75" y="391394"/>
            <a:ext cx="1810083" cy="101378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48F395A-BEAB-F3A4-3840-620BA5E095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708" y="634802"/>
            <a:ext cx="2924388" cy="92162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F42054D-8626-BFD2-FA31-2E6F6159E7E4}"/>
              </a:ext>
            </a:extLst>
          </p:cNvPr>
          <p:cNvSpPr/>
          <p:nvPr/>
        </p:nvSpPr>
        <p:spPr>
          <a:xfrm>
            <a:off x="0" y="6752094"/>
            <a:ext cx="12192000" cy="15240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5D939-EF99-F735-E824-92CA6A8CDA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9047" y="132023"/>
            <a:ext cx="1486024" cy="1372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6A3CD-BC63-B0AE-A75F-EF6B297B3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983" y="2549786"/>
            <a:ext cx="3437889" cy="280900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8393D1-196A-BA30-0921-CC5128A2C871}"/>
              </a:ext>
            </a:extLst>
          </p:cNvPr>
          <p:cNvGrpSpPr/>
          <p:nvPr/>
        </p:nvGrpSpPr>
        <p:grpSpPr>
          <a:xfrm>
            <a:off x="6749162" y="2007865"/>
            <a:ext cx="1756881" cy="1756881"/>
            <a:chOff x="6749162" y="2007865"/>
            <a:chExt cx="1756881" cy="1756881"/>
          </a:xfrm>
        </p:grpSpPr>
        <p:pic>
          <p:nvPicPr>
            <p:cNvPr id="13" name="Picture 12" descr="A green garbage can next to a white refrigerator&#10;&#10;Description automatically generated with low confidence">
              <a:extLst>
                <a:ext uri="{FF2B5EF4-FFF2-40B4-BE49-F238E27FC236}">
                  <a16:creationId xmlns:a16="http://schemas.microsoft.com/office/drawing/2014/main" id="{766C694A-CE42-A6F4-B9FE-9F77A525B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08" t="6147" r="23647" b="11764"/>
            <a:stretch/>
          </p:blipFill>
          <p:spPr>
            <a:xfrm>
              <a:off x="6749162" y="2007865"/>
              <a:ext cx="1756881" cy="1756881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8A6823-2397-73B0-95F2-9866C229BF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7685" y="2084901"/>
              <a:ext cx="1595592" cy="1595592"/>
            </a:xfrm>
            <a:prstGeom prst="ellipse">
              <a:avLst/>
            </a:prstGeom>
            <a:noFill/>
            <a:ln>
              <a:solidFill>
                <a:srgbClr val="F2F3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7A083A19-4B74-8294-8195-E001F709BBFE}"/>
              </a:ext>
            </a:extLst>
          </p:cNvPr>
          <p:cNvSpPr/>
          <p:nvPr/>
        </p:nvSpPr>
        <p:spPr>
          <a:xfrm>
            <a:off x="7624482" y="3686734"/>
            <a:ext cx="739589" cy="954742"/>
          </a:xfrm>
          <a:custGeom>
            <a:avLst/>
            <a:gdLst>
              <a:gd name="connsiteX0" fmla="*/ 0 w 793377"/>
              <a:gd name="connsiteY0" fmla="*/ 0 h 806824"/>
              <a:gd name="connsiteX1" fmla="*/ 0 w 793377"/>
              <a:gd name="connsiteY1" fmla="*/ 806824 h 806824"/>
              <a:gd name="connsiteX2" fmla="*/ 793377 w 793377"/>
              <a:gd name="connsiteY2" fmla="*/ 806824 h 80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3377" h="806824">
                <a:moveTo>
                  <a:pt x="0" y="0"/>
                </a:moveTo>
                <a:lnTo>
                  <a:pt x="0" y="806824"/>
                </a:lnTo>
                <a:lnTo>
                  <a:pt x="793377" y="806824"/>
                </a:lnTo>
              </a:path>
            </a:pathLst>
          </a:custGeom>
          <a:noFill/>
          <a:ln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B82670-68AE-039D-3C61-F88EA8C319A8}"/>
              </a:ext>
            </a:extLst>
          </p:cNvPr>
          <p:cNvSpPr txBox="1"/>
          <p:nvPr/>
        </p:nvSpPr>
        <p:spPr>
          <a:xfrm>
            <a:off x="5357037" y="5002841"/>
            <a:ext cx="62167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200" i="0" dirty="0">
                <a:solidFill>
                  <a:schemeClr val="bg1"/>
                </a:solidFill>
                <a:effectLst/>
                <a:latin typeface="exFont"/>
              </a:rPr>
              <a:t>הקשר בין צרכנות נבונה ואחראית </a:t>
            </a:r>
            <a:br>
              <a:rPr lang="en-US" sz="2200" i="0" dirty="0">
                <a:solidFill>
                  <a:schemeClr val="bg1"/>
                </a:solidFill>
                <a:effectLst/>
                <a:latin typeface="exFont"/>
              </a:rPr>
            </a:br>
            <a:r>
              <a:rPr lang="he-IL" sz="2200" i="0" dirty="0">
                <a:solidFill>
                  <a:schemeClr val="bg1"/>
                </a:solidFill>
                <a:effectLst/>
                <a:latin typeface="exFont"/>
              </a:rPr>
              <a:t>של מוצרי קירור להתחממות האקלים</a:t>
            </a:r>
            <a:endParaRPr lang="he-IL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C11C32-0C66-234A-5B91-A2D850648A54}"/>
              </a:ext>
            </a:extLst>
          </p:cNvPr>
          <p:cNvSpPr/>
          <p:nvPr/>
        </p:nvSpPr>
        <p:spPr>
          <a:xfrm>
            <a:off x="0" y="2448560"/>
            <a:ext cx="12192000" cy="2578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9399E9C3-5122-DB9D-A26D-D97E5FE5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387813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2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75383E35-3E20-F893-A104-D5FC4BD5F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300621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1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26E7B03A-AC56-E58C-ED41-29F898C44713}"/>
              </a:ext>
            </a:extLst>
          </p:cNvPr>
          <p:cNvSpPr txBox="1">
            <a:spLocks/>
          </p:cNvSpPr>
          <p:nvPr/>
        </p:nvSpPr>
        <p:spPr>
          <a:xfrm>
            <a:off x="5929485" y="449814"/>
            <a:ext cx="5684435" cy="166531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מעורבות,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שותפות ואחריות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701ACB2-DCDC-BEDA-84B3-5A00FADE0A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58653" y="1854687"/>
            <a:ext cx="3738041" cy="692642"/>
          </a:xfrm>
        </p:spPr>
        <p:txBody>
          <a:bodyPr>
            <a:normAutofit/>
          </a:bodyPr>
          <a:lstStyle/>
          <a:p>
            <a:r>
              <a:rPr lang="he-IL" sz="2000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משימה: הפקת קמפיין הסברה לקהילה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5021BB6D-A9A2-C9B0-0C8A-1649A66D5C40}"/>
              </a:ext>
            </a:extLst>
          </p:cNvPr>
          <p:cNvSpPr txBox="1">
            <a:spLocks/>
          </p:cNvSpPr>
          <p:nvPr/>
        </p:nvSpPr>
        <p:spPr>
          <a:xfrm>
            <a:off x="7578735" y="2249940"/>
            <a:ext cx="4017960" cy="101313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800" b="1" dirty="0">
                <a:latin typeface="Calibri" panose="020F0502020204030204" pitchFamily="34" charset="0"/>
                <a:cs typeface="Calibri" panose="020F0502020204030204" pitchFamily="34" charset="0"/>
              </a:rPr>
              <a:t>מוצרי קירור או חימום?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3056E-2347-D4DE-F74D-A2594B6F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83201" y="1610230"/>
            <a:ext cx="6667007" cy="244457"/>
          </a:xfrm>
          <a:prstGeom prst="rect">
            <a:avLst/>
          </a:prstGeom>
        </p:spPr>
      </p:pic>
      <p:pic>
        <p:nvPicPr>
          <p:cNvPr id="9" name="Google Shape;166;p1">
            <a:extLst>
              <a:ext uri="{FF2B5EF4-FFF2-40B4-BE49-F238E27FC236}">
                <a16:creationId xmlns:a16="http://schemas.microsoft.com/office/drawing/2014/main" id="{E26F5B8E-9EF4-C8AA-0091-2997C99239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022" y="3837789"/>
            <a:ext cx="2149281" cy="21492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07FE7D-706C-1FB4-7989-6D23309514D3}"/>
              </a:ext>
            </a:extLst>
          </p:cNvPr>
          <p:cNvCxnSpPr/>
          <p:nvPr/>
        </p:nvCxnSpPr>
        <p:spPr>
          <a:xfrm>
            <a:off x="11126622" y="3123719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F60D72-E5B5-C512-7B22-8594E1D6F990}"/>
              </a:ext>
            </a:extLst>
          </p:cNvPr>
          <p:cNvCxnSpPr/>
          <p:nvPr/>
        </p:nvCxnSpPr>
        <p:spPr>
          <a:xfrm>
            <a:off x="11126622" y="4068710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CECA44B7-BE06-0744-580E-08A088980F4E}"/>
              </a:ext>
            </a:extLst>
          </p:cNvPr>
          <p:cNvSpPr txBox="1">
            <a:spLocks/>
          </p:cNvSpPr>
          <p:nvPr/>
        </p:nvSpPr>
        <p:spPr>
          <a:xfrm>
            <a:off x="7130988" y="2938113"/>
            <a:ext cx="4017960" cy="197431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הכינו פוסט / סרטון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/ כתבה בנושא המפרט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על הבעיה ופתרונות ממה שלמדתם במצגת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או פתרונות נוספים שלכם.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שתפו אותנו.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ISEAELRECYCLING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96AEDA2-A11F-0F07-CBB8-26AFBA12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0" y="90725"/>
            <a:ext cx="2854717" cy="2854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17012-D53F-98EF-6176-003EE4F13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797" y="1854687"/>
            <a:ext cx="3661524" cy="366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70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7C77FA6-D2E2-A31D-78CE-ACC2CAC1A3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9436" y="3103219"/>
            <a:ext cx="651562" cy="651562"/>
          </a:xfrm>
          <a:prstGeom prst="rect">
            <a:avLst/>
          </a:prstGeom>
        </p:spPr>
      </p:pic>
      <p:pic>
        <p:nvPicPr>
          <p:cNvPr id="3" name="Picture 2" descr="A polar bear walking on ice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09F7A946-998F-4FE5-132B-A0252275C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7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1AF7CE-8BEB-E3B0-4E10-695885BA4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flipV="1">
            <a:off x="1008531" y="4269746"/>
            <a:ext cx="7402603" cy="271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4004F9-1F2B-4421-DF52-11FD26C618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08531" y="1506001"/>
            <a:ext cx="7402603" cy="27142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2EDCE5A-53D7-E8BF-84E1-393AE37DD9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1774" y="1939248"/>
            <a:ext cx="6244771" cy="213529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he-IL" sz="3000" b="1" dirty="0">
                <a:latin typeface="Calibri" panose="020F0502020204030204" pitchFamily="34" charset="0"/>
                <a:cs typeface="Calibri" panose="020F0502020204030204" pitchFamily="34" charset="0"/>
              </a:rPr>
              <a:t>סדרה של 3 סרטונים </a:t>
            </a: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שמטרתה להציג </a:t>
            </a:r>
            <a:b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את הקשר בין פסולת אלקטרונית </a:t>
            </a:r>
            <a:b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שאיננה מטופלת באופן סביבתי להתחממות האקלים ומה אנחנו יכולים לעשות בנושא.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372E1C-8B03-48F7-1BD1-A347084CB6FB}"/>
              </a:ext>
            </a:extLst>
          </p:cNvPr>
          <p:cNvSpPr/>
          <p:nvPr/>
        </p:nvSpPr>
        <p:spPr>
          <a:xfrm>
            <a:off x="7520680" y="1229463"/>
            <a:ext cx="3616504" cy="361650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60D394F-5470-738B-C349-ADBA4D690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77" y="1620591"/>
            <a:ext cx="2668197" cy="24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8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02182DBF-26A3-D6AE-F8BB-1F0B7CF2B4F0}"/>
              </a:ext>
            </a:extLst>
          </p:cNvPr>
          <p:cNvSpPr/>
          <p:nvPr/>
        </p:nvSpPr>
        <p:spPr>
          <a:xfrm>
            <a:off x="3809323" y="5147860"/>
            <a:ext cx="4390914" cy="6692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45" name="Oval 35">
            <a:extLst>
              <a:ext uri="{FF2B5EF4-FFF2-40B4-BE49-F238E27FC236}">
                <a16:creationId xmlns:a16="http://schemas.microsoft.com/office/drawing/2014/main" id="{DCE75FFA-63A8-3CA7-2200-567AC000763A}"/>
              </a:ext>
            </a:extLst>
          </p:cNvPr>
          <p:cNvSpPr/>
          <p:nvPr/>
        </p:nvSpPr>
        <p:spPr>
          <a:xfrm>
            <a:off x="383187" y="1717371"/>
            <a:ext cx="1962938" cy="1964701"/>
          </a:xfrm>
          <a:prstGeom prst="ellipse">
            <a:avLst/>
          </a:prstGeom>
          <a:blipFill>
            <a:blip r:embed="rId2"/>
            <a:stretch>
              <a:fillRect l="-47261" t="-16908" r="-88259" b="-13472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E6C637B4-D20D-785A-47EB-35590E882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22" y="3773774"/>
            <a:ext cx="1774684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פגיעה במגוון המינים ובריאות האדם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25" name="Oval 35">
            <a:extLst>
              <a:ext uri="{FF2B5EF4-FFF2-40B4-BE49-F238E27FC236}">
                <a16:creationId xmlns:a16="http://schemas.microsoft.com/office/drawing/2014/main" id="{6B98902D-260C-8879-15FE-A8C1FBF01EE4}"/>
              </a:ext>
            </a:extLst>
          </p:cNvPr>
          <p:cNvSpPr/>
          <p:nvPr/>
        </p:nvSpPr>
        <p:spPr>
          <a:xfrm>
            <a:off x="7459104" y="1717371"/>
            <a:ext cx="1962938" cy="1964701"/>
          </a:xfrm>
          <a:prstGeom prst="ellipse">
            <a:avLst/>
          </a:prstGeom>
          <a:blipFill>
            <a:blip r:embed="rId3"/>
            <a:stretch>
              <a:fillRect l="-164353" t="-1" r="-1581" b="-83245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6" name="Oval 35">
            <a:extLst>
              <a:ext uri="{FF2B5EF4-FFF2-40B4-BE49-F238E27FC236}">
                <a16:creationId xmlns:a16="http://schemas.microsoft.com/office/drawing/2014/main" id="{6A8AE875-39FA-7FD1-0BF5-3051912420B6}"/>
              </a:ext>
            </a:extLst>
          </p:cNvPr>
          <p:cNvSpPr/>
          <p:nvPr/>
        </p:nvSpPr>
        <p:spPr>
          <a:xfrm>
            <a:off x="9817744" y="1717371"/>
            <a:ext cx="1962938" cy="1964701"/>
          </a:xfrm>
          <a:prstGeom prst="ellipse">
            <a:avLst/>
          </a:prstGeom>
          <a:blipFill>
            <a:blip r:embed="rId4"/>
            <a:stretch>
              <a:fillRect l="-53639" t="-7167" r="-32823" b="-13389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E4618E26-D712-A0A2-2D6C-E51211656AE7}"/>
              </a:ext>
            </a:extLst>
          </p:cNvPr>
          <p:cNvSpPr/>
          <p:nvPr/>
        </p:nvSpPr>
        <p:spPr>
          <a:xfrm>
            <a:off x="5144216" y="1706290"/>
            <a:ext cx="1962938" cy="1964701"/>
          </a:xfrm>
          <a:prstGeom prst="ellipse">
            <a:avLst/>
          </a:prstGeom>
          <a:blipFill dpi="0" rotWithShape="1">
            <a:blip r:embed="rId5"/>
            <a:srcRect/>
            <a:stretch>
              <a:fillRect l="-21001" t="-14000" r="-66217" b="-2000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A2A52D34-779E-3888-F522-D9B9513952FC}"/>
              </a:ext>
            </a:extLst>
          </p:cNvPr>
          <p:cNvSpPr txBox="1">
            <a:spLocks/>
          </p:cNvSpPr>
          <p:nvPr/>
        </p:nvSpPr>
        <p:spPr>
          <a:xfrm>
            <a:off x="983974" y="2354339"/>
            <a:ext cx="2557670" cy="181209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e-IL" sz="4400" b="1" dirty="0"/>
          </a:p>
        </p:txBody>
      </p:sp>
      <p:sp>
        <p:nvSpPr>
          <p:cNvPr id="34" name="כותרת 1">
            <a:extLst>
              <a:ext uri="{FF2B5EF4-FFF2-40B4-BE49-F238E27FC236}">
                <a16:creationId xmlns:a16="http://schemas.microsoft.com/office/drawing/2014/main" id="{7C584C67-5217-3DE2-4FDC-B3A701FC1C14}"/>
              </a:ext>
            </a:extLst>
          </p:cNvPr>
          <p:cNvSpPr txBox="1">
            <a:spLocks/>
          </p:cNvSpPr>
          <p:nvPr/>
        </p:nvSpPr>
        <p:spPr bwMode="auto">
          <a:xfrm>
            <a:off x="3262099" y="551104"/>
            <a:ext cx="834234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מה קרה בסרטון?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B1D2720-ABE4-6EC1-E664-8088497EA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5353" y="3773774"/>
            <a:ext cx="15890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500" dirty="0">
                <a:cs typeface="Calibri" panose="020F0502020204030204" pitchFamily="34" charset="0"/>
              </a:rPr>
              <a:t>זריקה של מקרר ברחוב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7BDBB4-D0F9-3100-2ADE-CC5FC0A0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983" y="3773774"/>
            <a:ext cx="212779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השתחררות גזים מזיקים לסביבה. כל מקרר שווה ערך ל-100,000 ק"מ ברכב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3DE4C-FB27-C708-7652-10DEBA6C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114" y="3773774"/>
            <a:ext cx="255767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התחממות האקלים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בישראל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ובכל כדור הארץ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E3C9E2C9-EEB7-4CB6-0791-2635128602E2}"/>
              </a:ext>
            </a:extLst>
          </p:cNvPr>
          <p:cNvSpPr txBox="1">
            <a:spLocks/>
          </p:cNvSpPr>
          <p:nvPr/>
        </p:nvSpPr>
        <p:spPr>
          <a:xfrm>
            <a:off x="346655" y="6580393"/>
            <a:ext cx="11555895" cy="183142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D9F3B0-C5C2-563A-4EA8-27123FB688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434413" y="908472"/>
            <a:ext cx="6512149" cy="23877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hevron 15">
            <a:extLst>
              <a:ext uri="{FF2B5EF4-FFF2-40B4-BE49-F238E27FC236}">
                <a16:creationId xmlns:a16="http://schemas.microsoft.com/office/drawing/2014/main" id="{031EE46D-5884-9599-F05E-E3C6DFF91972}"/>
              </a:ext>
            </a:extLst>
          </p:cNvPr>
          <p:cNvSpPr/>
          <p:nvPr/>
        </p:nvSpPr>
        <p:spPr>
          <a:xfrm rot="10800000">
            <a:off x="7181472" y="2584403"/>
            <a:ext cx="183154" cy="179546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hevron 15">
            <a:extLst>
              <a:ext uri="{FF2B5EF4-FFF2-40B4-BE49-F238E27FC236}">
                <a16:creationId xmlns:a16="http://schemas.microsoft.com/office/drawing/2014/main" id="{68040DBB-307D-B8F3-DCA7-AEB85C8B67B3}"/>
              </a:ext>
            </a:extLst>
          </p:cNvPr>
          <p:cNvSpPr/>
          <p:nvPr/>
        </p:nvSpPr>
        <p:spPr>
          <a:xfrm rot="10800000">
            <a:off x="9521760" y="2584404"/>
            <a:ext cx="183154" cy="179546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D5ACF308-ED39-FD40-F614-78645E9CB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823" y="3773774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המסת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קרחונים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422FD9BF-8D1B-D128-F2D5-E78C2B620D24}"/>
              </a:ext>
            </a:extLst>
          </p:cNvPr>
          <p:cNvSpPr txBox="1">
            <a:spLocks/>
          </p:cNvSpPr>
          <p:nvPr/>
        </p:nvSpPr>
        <p:spPr>
          <a:xfrm>
            <a:off x="3809323" y="5383526"/>
            <a:ext cx="4223728" cy="4646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he-I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לדעתכם בחרנו לעשות את הסרטון לאחור?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ECD41594-BB27-ABB4-2EA3-FD671D2A3B9E}"/>
              </a:ext>
            </a:extLst>
          </p:cNvPr>
          <p:cNvSpPr txBox="1"/>
          <p:nvPr/>
        </p:nvSpPr>
        <p:spPr>
          <a:xfrm>
            <a:off x="6193309" y="5203352"/>
            <a:ext cx="183974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he-IL" sz="18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שאלה למחשבה</a:t>
            </a:r>
            <a:endParaRPr lang="en-IL" b="1" dirty="0">
              <a:solidFill>
                <a:srgbClr val="89B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FD00A079-3CD2-CF0E-048C-B294F882BF15}"/>
              </a:ext>
            </a:extLst>
          </p:cNvPr>
          <p:cNvGrpSpPr/>
          <p:nvPr/>
        </p:nvGrpSpPr>
        <p:grpSpPr>
          <a:xfrm>
            <a:off x="8019683" y="4939197"/>
            <a:ext cx="601080" cy="636777"/>
            <a:chOff x="7452736" y="5358190"/>
            <a:chExt cx="601080" cy="636777"/>
          </a:xfrm>
        </p:grpSpPr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B9DFC302-231E-52C6-657E-8BFDE37F1B76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29" name="Oval 7">
                <a:extLst>
                  <a:ext uri="{FF2B5EF4-FFF2-40B4-BE49-F238E27FC236}">
                    <a16:creationId xmlns:a16="http://schemas.microsoft.com/office/drawing/2014/main" id="{66B99291-4C4F-3CC7-284B-7DDEC8E3F31A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30" name="Triangle 8">
                <a:extLst>
                  <a:ext uri="{FF2B5EF4-FFF2-40B4-BE49-F238E27FC236}">
                    <a16:creationId xmlns:a16="http://schemas.microsoft.com/office/drawing/2014/main" id="{2FAC048D-0636-D39D-CEFB-82A079EEC0BB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E0DECA75-BAD4-09F4-98FE-608D6E645AD1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Chevron 15">
            <a:extLst>
              <a:ext uri="{FF2B5EF4-FFF2-40B4-BE49-F238E27FC236}">
                <a16:creationId xmlns:a16="http://schemas.microsoft.com/office/drawing/2014/main" id="{6D726070-70A3-8ADD-0EE9-F36F8F1C9F8A}"/>
              </a:ext>
            </a:extLst>
          </p:cNvPr>
          <p:cNvSpPr/>
          <p:nvPr/>
        </p:nvSpPr>
        <p:spPr>
          <a:xfrm rot="10800000">
            <a:off x="4832913" y="2584403"/>
            <a:ext cx="183154" cy="179546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hevron 15">
            <a:extLst>
              <a:ext uri="{FF2B5EF4-FFF2-40B4-BE49-F238E27FC236}">
                <a16:creationId xmlns:a16="http://schemas.microsoft.com/office/drawing/2014/main" id="{BE27D119-37CA-FEDB-0CBB-E66489FF815F}"/>
              </a:ext>
            </a:extLst>
          </p:cNvPr>
          <p:cNvSpPr/>
          <p:nvPr/>
        </p:nvSpPr>
        <p:spPr>
          <a:xfrm rot="10800000">
            <a:off x="2425889" y="2584403"/>
            <a:ext cx="183154" cy="179546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val 35">
            <a:extLst>
              <a:ext uri="{FF2B5EF4-FFF2-40B4-BE49-F238E27FC236}">
                <a16:creationId xmlns:a16="http://schemas.microsoft.com/office/drawing/2014/main" id="{79DB7236-D3B7-91F1-2485-763A27641913}"/>
              </a:ext>
            </a:extLst>
          </p:cNvPr>
          <p:cNvSpPr/>
          <p:nvPr/>
        </p:nvSpPr>
        <p:spPr>
          <a:xfrm>
            <a:off x="2741826" y="1717371"/>
            <a:ext cx="1962938" cy="1964701"/>
          </a:xfrm>
          <a:prstGeom prst="ellipse">
            <a:avLst/>
          </a:prstGeom>
          <a:blipFill>
            <a:blip r:embed="rId7"/>
            <a:stretch>
              <a:fillRect l="-21187" t="-13926" r="-47161" b="-2076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099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1">
            <a:extLst>
              <a:ext uri="{FF2B5EF4-FFF2-40B4-BE49-F238E27FC236}">
                <a16:creationId xmlns:a16="http://schemas.microsoft.com/office/drawing/2014/main" id="{FD72CDBB-1D2F-F999-6F42-03CA5685970B}"/>
              </a:ext>
            </a:extLst>
          </p:cNvPr>
          <p:cNvSpPr txBox="1">
            <a:spLocks/>
          </p:cNvSpPr>
          <p:nvPr/>
        </p:nvSpPr>
        <p:spPr>
          <a:xfrm>
            <a:off x="9293943" y="1016143"/>
            <a:ext cx="2251768" cy="90537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  <a:buFont typeface="Arial" panose="020B0604020202020204" pitchFamily="34" charset="0"/>
              <a:buNone/>
            </a:pPr>
            <a:r>
              <a:rPr lang="he-IL" sz="3500" dirty="0">
                <a:solidFill>
                  <a:srgbClr val="89BE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גזי קירור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EAAAF5C9-56A7-B949-C35B-F943D0DEEE8B}"/>
              </a:ext>
            </a:extLst>
          </p:cNvPr>
          <p:cNvSpPr txBox="1">
            <a:spLocks/>
          </p:cNvSpPr>
          <p:nvPr/>
        </p:nvSpPr>
        <p:spPr>
          <a:xfrm>
            <a:off x="888624" y="3287840"/>
            <a:ext cx="2504103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HCFC</a:t>
            </a:r>
            <a:endParaRPr lang="en-US" sz="15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>
              <a:lnSpc>
                <a:spcPts val="1700"/>
              </a:lnSpc>
            </a:pPr>
            <a:r>
              <a:rPr lang="he-IL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משפחת גזים אחרת הנמצאת במקררים חדשים וגורמת לנזק מופחת</a:t>
            </a:r>
            <a:endParaRPr lang="he-IL" sz="14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3" name="Oval 35">
            <a:extLst>
              <a:ext uri="{FF2B5EF4-FFF2-40B4-BE49-F238E27FC236}">
                <a16:creationId xmlns:a16="http://schemas.microsoft.com/office/drawing/2014/main" id="{5B6FFF4D-2474-77CE-BF1B-FA735AF98726}"/>
              </a:ext>
            </a:extLst>
          </p:cNvPr>
          <p:cNvSpPr/>
          <p:nvPr/>
        </p:nvSpPr>
        <p:spPr>
          <a:xfrm>
            <a:off x="3681583" y="2610725"/>
            <a:ext cx="3186226" cy="3189086"/>
          </a:xfrm>
          <a:prstGeom prst="ellipse">
            <a:avLst/>
          </a:prstGeom>
          <a:blipFill dpi="0" rotWithShape="1">
            <a:blip r:embed="rId2"/>
            <a:srcRect/>
            <a:stretch>
              <a:fillRect l="-50933" t="-780" r="-23976" b="-134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461D9C79-9B19-2A58-9DB8-2FC62C06D60B}"/>
              </a:ext>
            </a:extLst>
          </p:cNvPr>
          <p:cNvSpPr txBox="1">
            <a:spLocks/>
          </p:cNvSpPr>
          <p:nvPr/>
        </p:nvSpPr>
        <p:spPr>
          <a:xfrm>
            <a:off x="8805074" y="4127165"/>
            <a:ext cx="2659955" cy="133738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endParaRPr lang="he-IL" dirty="0">
              <a:latin typeface="+mn-lt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458ACD08-AB6A-D73A-87FF-CAD8C936068C}"/>
              </a:ext>
            </a:extLst>
          </p:cNvPr>
          <p:cNvSpPr/>
          <p:nvPr/>
        </p:nvSpPr>
        <p:spPr>
          <a:xfrm>
            <a:off x="8819415" y="4194952"/>
            <a:ext cx="2645615" cy="122506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he-IL" sz="1800">
                <a:latin typeface="Calibri" panose="020F0502020204030204" pitchFamily="34" charset="0"/>
                <a:cs typeface="Calibri" panose="020F0502020204030204" pitchFamily="34" charset="0"/>
              </a:rPr>
              <a:t>פסולת אלקטרונית מכילה מגוון רחב של חומרים רעילים ומתכות נדירות </a:t>
            </a:r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5" descr="Logo&#10;&#10;Description automatically generated">
            <a:extLst>
              <a:ext uri="{FF2B5EF4-FFF2-40B4-BE49-F238E27FC236}">
                <a16:creationId xmlns:a16="http://schemas.microsoft.com/office/drawing/2014/main" id="{92E32429-280D-43BF-C604-29BAF0DFA8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407" y="3646027"/>
            <a:ext cx="1321825" cy="635241"/>
          </a:xfrm>
          <a:prstGeom prst="rect">
            <a:avLst/>
          </a:prstGeom>
        </p:spPr>
      </p:pic>
      <p:sp>
        <p:nvSpPr>
          <p:cNvPr id="27" name="תיבת טקסט 21">
            <a:extLst>
              <a:ext uri="{FF2B5EF4-FFF2-40B4-BE49-F238E27FC236}">
                <a16:creationId xmlns:a16="http://schemas.microsoft.com/office/drawing/2014/main" id="{C140A8CE-9C30-1409-59F1-19CADD5D05EF}"/>
              </a:ext>
            </a:extLst>
          </p:cNvPr>
          <p:cNvSpPr txBox="1"/>
          <p:nvPr/>
        </p:nvSpPr>
        <p:spPr>
          <a:xfrm>
            <a:off x="8444620" y="4358169"/>
            <a:ext cx="2931006" cy="927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בכל מקרר ביתי ישנה כמות הנאמדת בכ-1000 גרם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גזי קירור שונים </a:t>
            </a: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(1 ק”ג!)</a:t>
            </a:r>
            <a:endParaRPr lang="he-IL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1FBDBB44-0558-38E4-DAF1-B303C6A01EC5}"/>
              </a:ext>
            </a:extLst>
          </p:cNvPr>
          <p:cNvSpPr txBox="1">
            <a:spLocks/>
          </p:cNvSpPr>
          <p:nvPr/>
        </p:nvSpPr>
        <p:spPr>
          <a:xfrm>
            <a:off x="4845330" y="1251738"/>
            <a:ext cx="338382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he-I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EB828144-0EF3-52DC-6486-0F25754B3C83}"/>
              </a:ext>
            </a:extLst>
          </p:cNvPr>
          <p:cNvSpPr txBox="1">
            <a:spLocks/>
          </p:cNvSpPr>
          <p:nvPr/>
        </p:nvSpPr>
        <p:spPr bwMode="auto">
          <a:xfrm>
            <a:off x="3262099" y="551104"/>
            <a:ext cx="834234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מה קרה בסרטון?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FDFA8-247A-F55F-E398-1DA5755CE7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434413" y="908472"/>
            <a:ext cx="6512149" cy="2387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CE76E9-826B-EBC2-E2E8-06F5D94E2E44}"/>
              </a:ext>
            </a:extLst>
          </p:cNvPr>
          <p:cNvSpPr txBox="1"/>
          <p:nvPr/>
        </p:nvSpPr>
        <p:spPr>
          <a:xfrm>
            <a:off x="5880082" y="2397020"/>
            <a:ext cx="2889367" cy="76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CFC</a:t>
            </a:r>
          </a:p>
          <a:p>
            <a:pPr algn="r" rtl="1">
              <a:lnSpc>
                <a:spcPts val="1700"/>
              </a:lnSpc>
            </a:pPr>
            <a:r>
              <a:rPr lang="he-IL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ראשי תיבות של</a:t>
            </a:r>
            <a:b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Chloro</a:t>
            </a:r>
            <a:r>
              <a:rPr lang="en-US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fluoro</a:t>
            </a: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Carbon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D84AC7A0-DB4F-5678-C2D9-5B68F0B22D8F}"/>
              </a:ext>
            </a:extLst>
          </p:cNvPr>
          <p:cNvSpPr/>
          <p:nvPr/>
        </p:nvSpPr>
        <p:spPr>
          <a:xfrm>
            <a:off x="6423543" y="1753642"/>
            <a:ext cx="2356880" cy="1448186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rgbClr val="53873D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B15787D-60C8-8D05-9ED5-410A1A1DDA3B}"/>
              </a:ext>
            </a:extLst>
          </p:cNvPr>
          <p:cNvSpPr/>
          <p:nvPr/>
        </p:nvSpPr>
        <p:spPr>
          <a:xfrm flipH="1">
            <a:off x="768970" y="2869389"/>
            <a:ext cx="2960339" cy="1512044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rgbClr val="53873D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FAC98355-45A2-8792-DEEB-D4FB2A3D8C01}"/>
              </a:ext>
            </a:extLst>
          </p:cNvPr>
          <p:cNvGrpSpPr/>
          <p:nvPr/>
        </p:nvGrpSpPr>
        <p:grpSpPr>
          <a:xfrm>
            <a:off x="1026030" y="862805"/>
            <a:ext cx="2645574" cy="1104918"/>
            <a:chOff x="47942" y="862805"/>
            <a:chExt cx="2645574" cy="1104918"/>
          </a:xfrm>
        </p:grpSpPr>
        <p:sp>
          <p:nvSpPr>
            <p:cNvPr id="9" name="תיבת טקסט 21">
              <a:extLst>
                <a:ext uri="{FF2B5EF4-FFF2-40B4-BE49-F238E27FC236}">
                  <a16:creationId xmlns:a16="http://schemas.microsoft.com/office/drawing/2014/main" id="{C110364E-AEEF-658A-1E1A-C00543DE8135}"/>
                </a:ext>
              </a:extLst>
            </p:cNvPr>
            <p:cNvSpPr txBox="1"/>
            <p:nvPr/>
          </p:nvSpPr>
          <p:spPr>
            <a:xfrm>
              <a:off x="47942" y="862805"/>
              <a:ext cx="2221280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סביבתי </a:t>
              </a:r>
              <a:b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מחזיר את אותם גזים וחומרים מבוקשים לתעשייה ושומר על הסביבה</a:t>
              </a:r>
            </a:p>
          </p:txBody>
        </p:sp>
        <p:pic>
          <p:nvPicPr>
            <p:cNvPr id="11" name="Graphic 6">
              <a:extLst>
                <a:ext uri="{FF2B5EF4-FFF2-40B4-BE49-F238E27FC236}">
                  <a16:creationId xmlns:a16="http://schemas.microsoft.com/office/drawing/2014/main" id="{E4C259AB-D6AE-245D-64B1-0752CCDF1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05922" y="990090"/>
              <a:ext cx="287594" cy="221226"/>
            </a:xfrm>
            <a:prstGeom prst="rect">
              <a:avLst/>
            </a:prstGeom>
          </p:spPr>
        </p:pic>
        <p:cxnSp>
          <p:nvCxnSpPr>
            <p:cNvPr id="12" name="מחבר חץ ישר 11">
              <a:extLst>
                <a:ext uri="{FF2B5EF4-FFF2-40B4-BE49-F238E27FC236}">
                  <a16:creationId xmlns:a16="http://schemas.microsoft.com/office/drawing/2014/main" id="{A02725FB-7E0B-09DE-EBB4-E53711D27D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9222" y="938787"/>
              <a:ext cx="0" cy="952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9A29D167-5CCD-0665-0BE0-FD62E995BA7A}"/>
              </a:ext>
            </a:extLst>
          </p:cNvPr>
          <p:cNvGrpSpPr/>
          <p:nvPr/>
        </p:nvGrpSpPr>
        <p:grpSpPr>
          <a:xfrm>
            <a:off x="3613245" y="862805"/>
            <a:ext cx="2663494" cy="1104918"/>
            <a:chOff x="2323446" y="862805"/>
            <a:chExt cx="2663494" cy="1104918"/>
          </a:xfrm>
        </p:grpSpPr>
        <p:sp>
          <p:nvSpPr>
            <p:cNvPr id="16" name="תיבת טקסט 21">
              <a:extLst>
                <a:ext uri="{FF2B5EF4-FFF2-40B4-BE49-F238E27FC236}">
                  <a16:creationId xmlns:a16="http://schemas.microsoft.com/office/drawing/2014/main" id="{41D76486-C129-9336-8CB9-711E0D8BD851}"/>
                </a:ext>
              </a:extLst>
            </p:cNvPr>
            <p:cNvSpPr txBox="1"/>
            <p:nvPr/>
          </p:nvSpPr>
          <p:spPr>
            <a:xfrm>
              <a:off x="2323446" y="862805"/>
              <a:ext cx="2315710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שאיננו סביבתי</a:t>
              </a:r>
              <a:r>
                <a:rPr lang="he-IL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מהווה את זיהום משמעותי ביותר שמקורו בפליטת גזים ממוצרי הקירור</a:t>
              </a: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6AE971C2-B3CE-8A95-969E-73D60705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30905" y="997796"/>
              <a:ext cx="256035" cy="256035"/>
            </a:xfrm>
            <a:prstGeom prst="rect">
              <a:avLst/>
            </a:prstGeom>
          </p:spPr>
        </p:pic>
        <p:cxnSp>
          <p:nvCxnSpPr>
            <p:cNvPr id="18" name="מחבר חץ ישר 17">
              <a:extLst>
                <a:ext uri="{FF2B5EF4-FFF2-40B4-BE49-F238E27FC236}">
                  <a16:creationId xmlns:a16="http://schemas.microsoft.com/office/drawing/2014/main" id="{A9416A47-2CA0-CBBB-988D-7D30A03173D1}"/>
                </a:ext>
              </a:extLst>
            </p:cNvPr>
            <p:cNvCxnSpPr>
              <a:cxnSpLocks/>
            </p:cNvCxnSpPr>
            <p:nvPr/>
          </p:nvCxnSpPr>
          <p:spPr>
            <a:xfrm>
              <a:off x="4641600" y="997796"/>
              <a:ext cx="0" cy="84565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8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 animBg="1"/>
      <p:bldP spid="2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DA34758A-58D9-B52E-F8DD-CC835C3075C9}"/>
              </a:ext>
            </a:extLst>
          </p:cNvPr>
          <p:cNvSpPr/>
          <p:nvPr/>
        </p:nvSpPr>
        <p:spPr>
          <a:xfrm>
            <a:off x="1289222" y="1753098"/>
            <a:ext cx="4695896" cy="2357805"/>
          </a:xfrm>
          <a:prstGeom prst="roundRect">
            <a:avLst>
              <a:gd name="adj" fmla="val 1112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D1C6EDE2-F2AA-8699-06CD-F5DFD00C4E72}"/>
              </a:ext>
            </a:extLst>
          </p:cNvPr>
          <p:cNvSpPr txBox="1"/>
          <p:nvPr/>
        </p:nvSpPr>
        <p:spPr>
          <a:xfrm>
            <a:off x="2781780" y="6129173"/>
            <a:ext cx="7433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14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הנחות:</a:t>
            </a:r>
          </a:p>
          <a:p>
            <a:r>
              <a:rPr lang="he-IL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בכל בית אב בישראל יש בממוצע 3.3 נפשות. </a:t>
            </a:r>
            <a:r>
              <a:rPr lang="he-IL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e-IL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בכל בית מקרר בודד </a:t>
            </a:r>
            <a:r>
              <a:rPr lang="en-US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GWP</a:t>
            </a:r>
            <a:endParaRPr lang="he-IL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401B8378-E6A3-4233-9358-9A4AB6F57E2F}"/>
              </a:ext>
            </a:extLst>
          </p:cNvPr>
          <p:cNvSpPr txBox="1"/>
          <p:nvPr/>
        </p:nvSpPr>
        <p:spPr>
          <a:xfrm>
            <a:off x="6729182" y="4265513"/>
            <a:ext cx="36609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לכל תושב בישראל השפעת התחממות </a:t>
            </a:r>
            <a:br>
              <a:rPr lang="en-US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של </a:t>
            </a:r>
            <a:r>
              <a:rPr lang="he-IL" sz="2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כ-600 ק”ג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CO2 </a:t>
            </a:r>
            <a:r>
              <a:rPr lang="he-I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בשנה </a:t>
            </a:r>
            <a:br>
              <a:rPr lang="en-US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אם לא יטופל</a:t>
            </a:r>
            <a:r>
              <a:rPr lang="he-I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או ימוחזר באופן סביבתי.</a:t>
            </a:r>
            <a:endParaRPr lang="he-I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val 35">
            <a:extLst>
              <a:ext uri="{FF2B5EF4-FFF2-40B4-BE49-F238E27FC236}">
                <a16:creationId xmlns:a16="http://schemas.microsoft.com/office/drawing/2014/main" id="{6BD85161-366A-AFB7-3CC6-2BEC6C6C6E6D}"/>
              </a:ext>
            </a:extLst>
          </p:cNvPr>
          <p:cNvSpPr/>
          <p:nvPr/>
        </p:nvSpPr>
        <p:spPr>
          <a:xfrm>
            <a:off x="7288344" y="1545413"/>
            <a:ext cx="2598314" cy="2600647"/>
          </a:xfrm>
          <a:prstGeom prst="ellipse">
            <a:avLst/>
          </a:prstGeom>
          <a:blipFill>
            <a:blip r:embed="rId3"/>
            <a:stretch>
              <a:fillRect l="-47261" t="-16908" r="-88259" b="-13472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BE3DEE4-A3BB-3036-E7CD-2D6133E29FEE}"/>
              </a:ext>
            </a:extLst>
          </p:cNvPr>
          <p:cNvSpPr txBox="1">
            <a:spLocks/>
          </p:cNvSpPr>
          <p:nvPr/>
        </p:nvSpPr>
        <p:spPr bwMode="auto">
          <a:xfrm>
            <a:off x="3262099" y="551104"/>
            <a:ext cx="834234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הידעת?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1F2E0B-7165-79EF-3C46-BB4BEEF1DA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915" b="-4460"/>
          <a:stretch/>
        </p:blipFill>
        <p:spPr>
          <a:xfrm>
            <a:off x="8971812" y="908472"/>
            <a:ext cx="4889666" cy="249429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9F814E8-4277-58FC-5B6F-CD722AA45301}"/>
              </a:ext>
            </a:extLst>
          </p:cNvPr>
          <p:cNvSpPr txBox="1"/>
          <p:nvPr/>
        </p:nvSpPr>
        <p:spPr>
          <a:xfrm>
            <a:off x="776756" y="2282650"/>
            <a:ext cx="49545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מחויבותה הכוללת של ישראל באמנת פאריס היא </a:t>
            </a:r>
            <a:br>
              <a:rPr lang="en-US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להפחתה של </a:t>
            </a:r>
            <a:r>
              <a:rPr lang="en-US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7.7</a:t>
            </a:r>
            <a:r>
              <a:rPr lang="he-IL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טון גזי חממה לאדם עד ל</a:t>
            </a:r>
            <a:r>
              <a:rPr lang="en-US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2030</a:t>
            </a:r>
            <a:endParaRPr lang="he-IL" sz="1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 rtl="1"/>
            <a:endParaRPr lang="he-IL" sz="1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כמה מיעד זה יהיה ניתן להשיג באמצעות </a:t>
            </a:r>
            <a:r>
              <a:rPr lang="he-IL" sz="18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מיחזור</a:t>
            </a:r>
            <a:r>
              <a:rPr lang="he-IL" sz="18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18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18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מוצרי הקירור שלנו?</a:t>
            </a:r>
          </a:p>
          <a:p>
            <a:pPr algn="r" rtl="1"/>
            <a:endParaRPr lang="he-IL" sz="1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65225E7F-3392-FFB2-5B92-65B5B559196C}"/>
              </a:ext>
            </a:extLst>
          </p:cNvPr>
          <p:cNvSpPr txBox="1">
            <a:spLocks/>
          </p:cNvSpPr>
          <p:nvPr/>
        </p:nvSpPr>
        <p:spPr>
          <a:xfrm>
            <a:off x="1591027" y="2003839"/>
            <a:ext cx="4223728" cy="4646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 panose="020B0604020202020204" pitchFamily="34" charset="0"/>
              <a:buNone/>
            </a:pPr>
            <a:endParaRPr lang="he-IL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3FFD959-BAA5-245E-1E61-F5F020D5C2E2}"/>
              </a:ext>
            </a:extLst>
          </p:cNvPr>
          <p:cNvSpPr txBox="1"/>
          <p:nvPr/>
        </p:nvSpPr>
        <p:spPr>
          <a:xfrm>
            <a:off x="3891605" y="1930246"/>
            <a:ext cx="1839742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he-IL" sz="20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שאלה למחשבה</a:t>
            </a:r>
            <a:endParaRPr lang="en-IL" sz="2000" b="1" dirty="0">
              <a:solidFill>
                <a:srgbClr val="89B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36BC6312-B0EC-8DAD-A864-047037AE528A}"/>
              </a:ext>
            </a:extLst>
          </p:cNvPr>
          <p:cNvGrpSpPr/>
          <p:nvPr/>
        </p:nvGrpSpPr>
        <p:grpSpPr>
          <a:xfrm>
            <a:off x="5775730" y="1477531"/>
            <a:ext cx="601080" cy="636777"/>
            <a:chOff x="7452736" y="5358190"/>
            <a:chExt cx="601080" cy="636777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9B345CB0-1F41-145C-2CF9-C9C4B077C2AE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17" name="Oval 7">
                <a:extLst>
                  <a:ext uri="{FF2B5EF4-FFF2-40B4-BE49-F238E27FC236}">
                    <a16:creationId xmlns:a16="http://schemas.microsoft.com/office/drawing/2014/main" id="{4B550C55-E478-8C36-7D6D-441B934280E0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8" name="Triangle 8">
                <a:extLst>
                  <a:ext uri="{FF2B5EF4-FFF2-40B4-BE49-F238E27FC236}">
                    <a16:creationId xmlns:a16="http://schemas.microsoft.com/office/drawing/2014/main" id="{EAC6365E-388F-6E53-4E0C-158533DD8DE8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A9FFCAF1-06CD-81B0-5382-6A59D8D6E0DF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Chevron 15">
            <a:extLst>
              <a:ext uri="{FF2B5EF4-FFF2-40B4-BE49-F238E27FC236}">
                <a16:creationId xmlns:a16="http://schemas.microsoft.com/office/drawing/2014/main" id="{CA3F533D-F7D1-69D0-58A1-A6025A89D948}"/>
              </a:ext>
            </a:extLst>
          </p:cNvPr>
          <p:cNvSpPr/>
          <p:nvPr/>
        </p:nvSpPr>
        <p:spPr>
          <a:xfrm rot="10800000">
            <a:off x="6532073" y="2726248"/>
            <a:ext cx="221616" cy="238976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735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6F62616-17A4-DD99-0806-EBF73247CF61}"/>
              </a:ext>
            </a:extLst>
          </p:cNvPr>
          <p:cNvSpPr/>
          <p:nvPr/>
        </p:nvSpPr>
        <p:spPr>
          <a:xfrm>
            <a:off x="1616278" y="1839919"/>
            <a:ext cx="6264403" cy="6692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21" name="Picture 20" descr="A picture containing indoor, white, open, old&#10;&#10;Description automatically generated">
            <a:extLst>
              <a:ext uri="{FF2B5EF4-FFF2-40B4-BE49-F238E27FC236}">
                <a16:creationId xmlns:a16="http://schemas.microsoft.com/office/drawing/2014/main" id="{C9CEBB88-6410-9DB7-F2B1-55C6E1A7F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40" y="2610200"/>
            <a:ext cx="1440948" cy="2216843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461D9C79-9B19-2A58-9DB8-2FC62C06D60B}"/>
              </a:ext>
            </a:extLst>
          </p:cNvPr>
          <p:cNvSpPr txBox="1">
            <a:spLocks/>
          </p:cNvSpPr>
          <p:nvPr/>
        </p:nvSpPr>
        <p:spPr>
          <a:xfrm>
            <a:off x="8885756" y="4127165"/>
            <a:ext cx="2659955" cy="133738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endParaRPr lang="he-IL" dirty="0">
              <a:latin typeface="+mn-lt"/>
            </a:endParaRPr>
          </a:p>
        </p:txBody>
      </p:sp>
      <p:pic>
        <p:nvPicPr>
          <p:cNvPr id="2" name="Picture 7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41B4241D-A46E-46C7-D178-CDEB60E40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47" y="3463622"/>
            <a:ext cx="1785261" cy="1264560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id="{BC2F72DC-A40A-50A9-C09A-F590339E8F66}"/>
              </a:ext>
            </a:extLst>
          </p:cNvPr>
          <p:cNvSpPr txBox="1">
            <a:spLocks/>
          </p:cNvSpPr>
          <p:nvPr/>
        </p:nvSpPr>
        <p:spPr>
          <a:xfrm>
            <a:off x="8755746" y="779377"/>
            <a:ext cx="2893010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גורמים להתחממות האקלים</a:t>
            </a:r>
          </a:p>
        </p:txBody>
      </p:sp>
      <p:pic>
        <p:nvPicPr>
          <p:cNvPr id="11" name="Picture 52">
            <a:extLst>
              <a:ext uri="{FF2B5EF4-FFF2-40B4-BE49-F238E27FC236}">
                <a16:creationId xmlns:a16="http://schemas.microsoft.com/office/drawing/2014/main" id="{72BBC808-186A-AF7F-1A67-9985B6962C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72" r="3836" b="50000"/>
          <a:stretch/>
        </p:blipFill>
        <p:spPr>
          <a:xfrm>
            <a:off x="7257446" y="2708869"/>
            <a:ext cx="2157907" cy="2497684"/>
          </a:xfrm>
          <a:prstGeom prst="rect">
            <a:avLst/>
          </a:prstGeom>
        </p:spPr>
      </p:pic>
      <p:pic>
        <p:nvPicPr>
          <p:cNvPr id="12" name="Picture 62" descr="A picture containing text, indoor, cluttered, desk&#10;&#10;Description automatically generated">
            <a:extLst>
              <a:ext uri="{FF2B5EF4-FFF2-40B4-BE49-F238E27FC236}">
                <a16:creationId xmlns:a16="http://schemas.microsoft.com/office/drawing/2014/main" id="{43579C7A-446C-0371-C208-D5771C1FD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888" y="3485941"/>
            <a:ext cx="2562404" cy="1787787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165C7673-46BC-5091-B5E3-9491733A8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808" y="5183291"/>
            <a:ext cx="286354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שימוש מוגבר </a:t>
            </a:r>
            <a:r>
              <a:rPr lang="he-IL" altLang="en-US" sz="1500" dirty="0" err="1">
                <a:cs typeface="Calibri" panose="020F0502020204030204" pitchFamily="34" charset="0"/>
              </a:rPr>
              <a:t>באנגיה</a:t>
            </a:r>
            <a:r>
              <a:rPr lang="he-IL" altLang="en-US" sz="1500" dirty="0">
                <a:cs typeface="Calibri" panose="020F0502020204030204" pitchFamily="34" charset="0"/>
              </a:rPr>
              <a:t> מדלקים </a:t>
            </a:r>
            <a:r>
              <a:rPr lang="he-IL" altLang="en-US" sz="1500" dirty="0" err="1">
                <a:cs typeface="Calibri" panose="020F0502020204030204" pitchFamily="34" charset="0"/>
              </a:rPr>
              <a:t>פוסילים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B0679F5C-958E-7D8D-39EA-D9099E983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779" y="5183291"/>
            <a:ext cx="225467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צריכה לא אחראית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B01841AB-707E-EB95-1664-EBFEE92BC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766" y="5183291"/>
            <a:ext cx="21579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פליטה מוגברת של גזי חממה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pic>
        <p:nvPicPr>
          <p:cNvPr id="19" name="Picture 6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180E0D51-535D-C5BC-E37C-B73188D38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27" y="3951302"/>
            <a:ext cx="1785261" cy="1264560"/>
          </a:xfrm>
          <a:prstGeom prst="rect">
            <a:avLst/>
          </a:prstGeom>
        </p:spPr>
      </p:pic>
      <p:sp>
        <p:nvSpPr>
          <p:cNvPr id="20" name="כותרת 1">
            <a:extLst>
              <a:ext uri="{FF2B5EF4-FFF2-40B4-BE49-F238E27FC236}">
                <a16:creationId xmlns:a16="http://schemas.microsoft.com/office/drawing/2014/main" id="{D54F4430-F287-DCF0-5300-BE6903FF1247}"/>
              </a:ext>
            </a:extLst>
          </p:cNvPr>
          <p:cNvSpPr txBox="1">
            <a:spLocks/>
          </p:cNvSpPr>
          <p:nvPr/>
        </p:nvSpPr>
        <p:spPr>
          <a:xfrm>
            <a:off x="1805432" y="1748333"/>
            <a:ext cx="5824169" cy="75327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באיזו גורם שמקורו בפסולת אלקטרונית עסק הסרטון?</a:t>
            </a:r>
          </a:p>
        </p:txBody>
      </p:sp>
      <p:pic>
        <p:nvPicPr>
          <p:cNvPr id="22" name="Graphic 6">
            <a:extLst>
              <a:ext uri="{FF2B5EF4-FFF2-40B4-BE49-F238E27FC236}">
                <a16:creationId xmlns:a16="http://schemas.microsoft.com/office/drawing/2014/main" id="{F698D75F-3915-4318-3741-9A3D978203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86903" y="5202208"/>
            <a:ext cx="287594" cy="221226"/>
          </a:xfrm>
          <a:prstGeom prst="rect">
            <a:avLst/>
          </a:prstGeom>
        </p:spPr>
      </p:pic>
      <p:pic>
        <p:nvPicPr>
          <p:cNvPr id="23" name="Graphic 6">
            <a:extLst>
              <a:ext uri="{FF2B5EF4-FFF2-40B4-BE49-F238E27FC236}">
                <a16:creationId xmlns:a16="http://schemas.microsoft.com/office/drawing/2014/main" id="{09E3CE16-ABED-F316-DC92-95D35972CA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8876" y="5222264"/>
            <a:ext cx="287594" cy="221226"/>
          </a:xfrm>
          <a:prstGeom prst="rect">
            <a:avLst/>
          </a:prstGeom>
        </p:spPr>
      </p:pic>
      <p:grpSp>
        <p:nvGrpSpPr>
          <p:cNvPr id="4" name="Group 16">
            <a:extLst>
              <a:ext uri="{FF2B5EF4-FFF2-40B4-BE49-F238E27FC236}">
                <a16:creationId xmlns:a16="http://schemas.microsoft.com/office/drawing/2014/main" id="{848C3FE4-4A74-6AA5-8046-3F3E67B1F9DC}"/>
              </a:ext>
            </a:extLst>
          </p:cNvPr>
          <p:cNvGrpSpPr/>
          <p:nvPr/>
        </p:nvGrpSpPr>
        <p:grpSpPr>
          <a:xfrm>
            <a:off x="7724847" y="1633388"/>
            <a:ext cx="601080" cy="636777"/>
            <a:chOff x="7452736" y="5358190"/>
            <a:chExt cx="601080" cy="636777"/>
          </a:xfrm>
        </p:grpSpPr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98E08CDD-0580-2D74-78E7-00172D6DAC18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856C394-142A-C6E4-EC13-13797766FF5B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6" name="Triangle 8">
                <a:extLst>
                  <a:ext uri="{FF2B5EF4-FFF2-40B4-BE49-F238E27FC236}">
                    <a16:creationId xmlns:a16="http://schemas.microsoft.com/office/drawing/2014/main" id="{64BF5A3E-F2BC-A35B-8AC9-04BE1B5E6888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8526E093-AF8E-C701-12DB-6AFCECAC2E80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Oval 35">
            <a:extLst>
              <a:ext uri="{FF2B5EF4-FFF2-40B4-BE49-F238E27FC236}">
                <a16:creationId xmlns:a16="http://schemas.microsoft.com/office/drawing/2014/main" id="{D9F20774-D677-B917-7162-8BC33EB7AB9D}"/>
              </a:ext>
            </a:extLst>
          </p:cNvPr>
          <p:cNvSpPr/>
          <p:nvPr/>
        </p:nvSpPr>
        <p:spPr>
          <a:xfrm>
            <a:off x="1881938" y="3259883"/>
            <a:ext cx="1838735" cy="1840386"/>
          </a:xfrm>
          <a:prstGeom prst="ellipse">
            <a:avLst/>
          </a:prstGeom>
          <a:blipFill dpi="0" rotWithShape="1">
            <a:blip r:embed="rId8"/>
            <a:srcRect/>
            <a:stretch>
              <a:fillRect l="-50933" t="-780" r="-23976" b="-134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6954E5DF-4236-B9A0-2827-A4CEDEB064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404" b="1439"/>
          <a:stretch/>
        </p:blipFill>
        <p:spPr>
          <a:xfrm>
            <a:off x="8329025" y="2198893"/>
            <a:ext cx="4076335" cy="2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8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2ABD3C-D0E3-68A2-F76B-57C46400A84F}"/>
              </a:ext>
            </a:extLst>
          </p:cNvPr>
          <p:cNvSpPr/>
          <p:nvPr/>
        </p:nvSpPr>
        <p:spPr>
          <a:xfrm>
            <a:off x="0" y="2312993"/>
            <a:ext cx="12192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21078D6-8534-7B33-DD6A-24C455DD09D4}"/>
              </a:ext>
            </a:extLst>
          </p:cNvPr>
          <p:cNvSpPr txBox="1">
            <a:spLocks/>
          </p:cNvSpPr>
          <p:nvPr/>
        </p:nvSpPr>
        <p:spPr>
          <a:xfrm>
            <a:off x="4311414" y="768721"/>
            <a:ext cx="7441403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הפתרון 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כלכלה מעגלית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כחול לבן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C7A4266-E645-DB6A-BAE7-142BBE4C1FDC}"/>
              </a:ext>
            </a:extLst>
          </p:cNvPr>
          <p:cNvSpPr txBox="1"/>
          <p:nvPr/>
        </p:nvSpPr>
        <p:spPr>
          <a:xfrm>
            <a:off x="1417133" y="1166842"/>
            <a:ext cx="630766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בינואר 2021 נחתם הסכם היסטורי וייחודי בישראל להקמת מפעל </a:t>
            </a:r>
            <a:r>
              <a:rPr lang="he-IL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המיחזור</a:t>
            </a:r>
            <a:r>
              <a:rPr lang="he-I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הראשון בישראל </a:t>
            </a:r>
            <a:r>
              <a:rPr lang="he-IL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למיחזור</a:t>
            </a:r>
            <a:r>
              <a:rPr lang="he-I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מקררים ומזגנים.</a:t>
            </a:r>
          </a:p>
          <a:p>
            <a:pPr algn="r"/>
            <a:endParaRPr lang="he-IL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he-IL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he-IL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he-IL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he-IL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he-IL" dirty="0">
              <a:solidFill>
                <a:srgbClr val="00000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he-IL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he-IL" dirty="0">
              <a:solidFill>
                <a:srgbClr val="00000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he-IL" dirty="0">
              <a:solidFill>
                <a:srgbClr val="00000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he-I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המפעל צפוי למחזר כשליש מציוד הקירור בישראל , ולהשיב גזים וחומרי גלם ממוחזרים לייצור בתעשייה.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44EF925-2E74-73F0-D94E-751A6117ADB2}"/>
              </a:ext>
            </a:extLst>
          </p:cNvPr>
          <p:cNvSpPr txBox="1"/>
          <p:nvPr/>
        </p:nvSpPr>
        <p:spPr>
          <a:xfrm>
            <a:off x="2674644" y="2449180"/>
            <a:ext cx="50501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בבעלות חברת אלקטרה (יצרן ומשווק), </a:t>
            </a:r>
            <a:br>
              <a:rPr lang="en-US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תאגיד </a:t>
            </a:r>
            <a:r>
              <a:rPr lang="he-IL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מ.א.י</a:t>
            </a:r>
            <a:r>
              <a:rPr lang="he-IL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(תאגיד מחזו</a:t>
            </a: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ר לפסולת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אלקטרונית וסוללות), </a:t>
            </a:r>
            <a:r>
              <a:rPr lang="he-IL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קבוצת </a:t>
            </a:r>
            <a:r>
              <a:rPr lang="he-IL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אולטרייד</a:t>
            </a:r>
            <a:r>
              <a:rPr lang="he-IL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(חברת </a:t>
            </a:r>
            <a:r>
              <a:rPr lang="he-IL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מיחזו</a:t>
            </a:r>
            <a:r>
              <a:rPr lang="he-IL" b="1" dirty="0" err="1">
                <a:latin typeface="Calibri" panose="020F0502020204030204" pitchFamily="34" charset="0"/>
                <a:cs typeface="Calibri" panose="020F0502020204030204" pitchFamily="34" charset="0"/>
              </a:rPr>
              <a:t>ר</a:t>
            </a: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he-I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D4626FE-E5CD-E715-DB57-765AC1360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404" b="1439"/>
          <a:stretch/>
        </p:blipFill>
        <p:spPr>
          <a:xfrm flipV="1">
            <a:off x="8329025" y="2513853"/>
            <a:ext cx="4076335" cy="235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D6CB9E-BBDA-C4F8-F4B9-D3AE004D4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747" y="1550556"/>
            <a:ext cx="2512139" cy="2512139"/>
          </a:xfrm>
          <a:prstGeom prst="rect">
            <a:avLst/>
          </a:prstGeom>
        </p:spPr>
      </p:pic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FEDCA5C7-77B6-B06B-2F7A-F73B2D7104FD}"/>
              </a:ext>
            </a:extLst>
          </p:cNvPr>
          <p:cNvSpPr/>
          <p:nvPr/>
        </p:nvSpPr>
        <p:spPr>
          <a:xfrm>
            <a:off x="8246353" y="4908803"/>
            <a:ext cx="3441732" cy="6692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he-IL" sz="1700" dirty="0">
                <a:solidFill>
                  <a:schemeClr val="tx1"/>
                </a:solidFill>
              </a:rPr>
              <a:t>המפעל הוקם במול של אמ"ת. 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he-IL" sz="1700" dirty="0">
                <a:solidFill>
                  <a:schemeClr val="tx1"/>
                </a:solidFill>
              </a:rPr>
              <a:t>איזה חולייה במודל מייצג כל שותף?</a:t>
            </a:r>
            <a:endParaRPr lang="en-IL" sz="170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4D9393-5D26-6810-360F-5B727C08A69F}"/>
              </a:ext>
            </a:extLst>
          </p:cNvPr>
          <p:cNvGrpSpPr/>
          <p:nvPr/>
        </p:nvGrpSpPr>
        <p:grpSpPr>
          <a:xfrm>
            <a:off x="11235145" y="4612892"/>
            <a:ext cx="601080" cy="636777"/>
            <a:chOff x="7452736" y="5358190"/>
            <a:chExt cx="601080" cy="636777"/>
          </a:xfrm>
        </p:grpSpPr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6B6F5A09-4AF3-C292-17F1-D252C111C45E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E372591B-A4DD-0A17-B146-4C947B6A2578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1" name="Triangle 8">
                <a:extLst>
                  <a:ext uri="{FF2B5EF4-FFF2-40B4-BE49-F238E27FC236}">
                    <a16:creationId xmlns:a16="http://schemas.microsoft.com/office/drawing/2014/main" id="{A8FA7711-AB49-AAB2-2EF9-E471A2FFA4C2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27B9136E-6B08-5D3B-454F-74CB6064EB95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0042E8-07C0-33DA-39A9-BCD01D6CA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32" y="2428170"/>
            <a:ext cx="16383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hlinkClick r:id="rId2"/>
            <a:extLst>
              <a:ext uri="{FF2B5EF4-FFF2-40B4-BE49-F238E27FC236}">
                <a16:creationId xmlns:a16="http://schemas.microsoft.com/office/drawing/2014/main" id="{EC3123C4-E983-D76A-193D-BB846F28E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0" t="25507" r="12446" b="33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4127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28088</TotalTime>
  <Words>391</Words>
  <Application>Microsoft Macintosh PowerPoint</Application>
  <PresentationFormat>Widescreen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exFont</vt:lpstr>
      <vt:lpstr>Segoe UI</vt:lpstr>
      <vt:lpstr>ערכת נושא Office</vt:lpstr>
      <vt:lpstr>PowerPoint Presentation</vt:lpstr>
      <vt:lpstr>PowerPoint Presentation</vt:lpstr>
      <vt:lpstr>סדרה של 3 סרטונים שמטרתה להציג  את הקשר בין פסולת אלקטרונית  שאיננה מטופלת באופן סביבתי להתחממות האקלים ומה אנחנו יכולים לעשות בנושא.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משימה: הפקת קמפיין הסברה לקהילה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סוף מעשה במחשבה תחילה</dc:title>
  <dc:creator>עינת חלפון</dc:creator>
  <cp:lastModifiedBy>studio3</cp:lastModifiedBy>
  <cp:revision>188</cp:revision>
  <dcterms:created xsi:type="dcterms:W3CDTF">2022-08-25T13:42:48Z</dcterms:created>
  <dcterms:modified xsi:type="dcterms:W3CDTF">2023-02-09T11:02:47Z</dcterms:modified>
</cp:coreProperties>
</file>