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72" r:id="rId4"/>
    <p:sldId id="275" r:id="rId5"/>
    <p:sldId id="265" r:id="rId6"/>
    <p:sldId id="278" r:id="rId7"/>
    <p:sldId id="267" r:id="rId8"/>
    <p:sldId id="276" r:id="rId9"/>
    <p:sldId id="277" r:id="rId10"/>
    <p:sldId id="273" r:id="rId11"/>
    <p:sldId id="264" r:id="rId12"/>
    <p:sldId id="270" r:id="rId13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B9A61C-9D22-3717-CE77-A392A15D43EB}" name="studio3" initials="s" userId="S::studio3@wedodesign.onmicrosoft.com::2bc992b6-7cd7-4fa0-9514-7e1978e58d69" providerId="AD"/>
  <p188:author id="{CE571B20-0CD7-CE0D-D3AC-EDC53C6D8372}" name="עינת חלפון" initials="עח" userId="0867624e6e91b2c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BE3F"/>
    <a:srgbClr val="F2F3F2"/>
    <a:srgbClr val="53873D"/>
    <a:srgbClr val="F04551"/>
    <a:srgbClr val="24A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16" autoAdjust="0"/>
    <p:restoredTop sz="94660"/>
  </p:normalViewPr>
  <p:slideViewPr>
    <p:cSldViewPr snapToGrid="0">
      <p:cViewPr varScale="1">
        <p:scale>
          <a:sx n="54" d="100"/>
          <a:sy n="54" d="100"/>
        </p:scale>
        <p:origin x="24" y="220"/>
      </p:cViewPr>
      <p:guideLst>
        <p:guide orient="horz" pos="86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5;p17">
            <a:extLst>
              <a:ext uri="{FF2B5EF4-FFF2-40B4-BE49-F238E27FC236}">
                <a16:creationId xmlns:a16="http://schemas.microsoft.com/office/drawing/2014/main" id="{C8F185EE-E147-9035-F4D5-C5816CBB9698}"/>
              </a:ext>
            </a:extLst>
          </p:cNvPr>
          <p:cNvSpPr txBox="1"/>
          <p:nvPr userDrawn="1"/>
        </p:nvSpPr>
        <p:spPr>
          <a:xfrm>
            <a:off x="271176" y="6511622"/>
            <a:ext cx="38183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>
                <a:solidFill>
                  <a:srgbClr val="82BA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 dirty="0">
              <a:solidFill>
                <a:srgbClr val="82BA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B5DE186-755A-7C58-B8E6-C6B3A28CECD7}"/>
              </a:ext>
            </a:extLst>
          </p:cNvPr>
          <p:cNvSpPr/>
          <p:nvPr userDrawn="1"/>
        </p:nvSpPr>
        <p:spPr>
          <a:xfrm>
            <a:off x="707201" y="6192889"/>
            <a:ext cx="1041008" cy="66863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pic>
        <p:nvPicPr>
          <p:cNvPr id="15" name="Google Shape;165;p1">
            <a:extLst>
              <a:ext uri="{FF2B5EF4-FFF2-40B4-BE49-F238E27FC236}">
                <a16:creationId xmlns:a16="http://schemas.microsoft.com/office/drawing/2014/main" id="{5B83BCBA-287C-15AC-365A-06557B481B0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107" y="6221939"/>
            <a:ext cx="920470" cy="5155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2EBAFC-EFD8-DC98-05A5-A40ABC9F238A}"/>
              </a:ext>
            </a:extLst>
          </p:cNvPr>
          <p:cNvSpPr/>
          <p:nvPr userDrawn="1"/>
        </p:nvSpPr>
        <p:spPr>
          <a:xfrm>
            <a:off x="0" y="6787719"/>
            <a:ext cx="12192000" cy="74350"/>
          </a:xfrm>
          <a:prstGeom prst="rect">
            <a:avLst/>
          </a:prstGeom>
          <a:solidFill>
            <a:srgbClr val="89BE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D08CADF-2790-76FE-87DC-9077008FAA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415" y="5834682"/>
            <a:ext cx="917019" cy="93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94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42" userDrawn="1">
          <p15:clr>
            <a:srgbClr val="FBAE40"/>
          </p15:clr>
        </p15:guide>
        <p15:guide id="3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E9A70DC-AAC8-7E07-DEA2-EBDC9ED0F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67A7C8E-BF83-02F3-DD5E-02B0ED0F5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90FC6D5-86FF-6110-7886-73A6DDF8E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י"ט/חשון/תשפ"ג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B1B7A47-692C-7C0E-A54A-DCC0FB886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4D1EF6C-FFD5-5E03-A811-981653412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375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476D6E43-F4AE-1C09-CF9A-41303A036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56F23BD-9976-3893-93F6-EC2D151F0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486EF83-6CFD-6D99-5A2E-DAB6513AF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י"ט/חשון/תשפ"ג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622D9CE-96AD-5D7E-0E74-B9578307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D7A828B-81B2-1226-90D1-75F987C2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6612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49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0BA3B31-FB16-0490-3CCA-82E45845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83F49D6-F070-B85D-C944-0416AE6CD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8399C24-C517-FD38-646E-5EECD425D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י"ט/חשון/תשפ"ג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057EAF0-532A-068B-7AA6-CD616EA1D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1CA341A-E72A-52A6-22D5-9B345530A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6968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E640517-7F83-49A5-5E99-72CF0B37B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F7E6ABB-393D-2C6B-E5EA-FBB66D500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C8552BF-6D22-C3E4-63BC-8D4BB2D4D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D0726F8-6ACE-C312-2024-545C5795A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י"ט/חשון/תשפ"ג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A36E190-8AF0-051E-7C56-2F09F4050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1B542C1-99C9-0CF4-6C03-EB1C0FCE1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540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3DC3879-03DD-1B2D-7FC1-800F95B31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D92C37E-DE9E-793D-0B90-3EDF905DF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F7B48E9-3327-C45A-F3DD-4CF73E3A2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EC679F7A-440E-1316-8739-E113AA3FA0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901A9C0E-EDE1-F93C-282F-A05A10445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19B7BA50-89D7-2312-C259-A5DC3D700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י"ט/חשון/תשפ"ג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57422805-D206-0EFD-B88F-D20D62B55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12A380D4-DEB4-A3EA-DA29-1A0AE56E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49000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D299005-221D-2A06-38B5-58C9BBFA1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FA26C750-5119-0381-5503-7BADEC249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י"ט/חשון/תשפ"ג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E7FA8C4F-1DE2-DD0B-4D39-1C9B64AB8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954B5FC1-60D0-C254-3986-54A5B6566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48839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B978ADB2-E5A2-0680-A845-912B8E0D9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י"ט/חשון/תשפ"ג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523E328C-C300-6113-1ECF-57F583628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30CB49F-10B6-AD22-204C-BBB730FD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1201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7048373-3698-B7F2-4529-F306E577B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6EEC543-18F1-616E-6B2D-655FDE698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5E623CB-A804-9CB2-9527-48E146B9B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D2A7805-B0AA-55E3-FDF7-C77C2828E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י"ט/חשון/תשפ"ג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BA21E47-1E19-403A-E71D-0C122C055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06CCB2E-F393-7A82-6AB4-ACA7A21EF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60709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C5D189E-41CC-6B3A-11A6-C34367E03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70A61E9B-9255-FC3A-1153-02E75690C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1433817-6F52-AEC9-B18E-D417BDE83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30722B8-8AA4-2E78-2646-E0D09254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י"ט/חשון/תשפ"ג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A03A72B-3004-3C02-194D-6D2963623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F040C00-BC77-5EE0-E44C-F039AF8B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71676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28D8E85B-3756-6D3E-8B90-ECCDD33C9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1A70222-9509-BBD2-F0B7-21A818B0D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CC9D12B-8DE1-93D1-C47B-6038B3333C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9ED47-8AA2-44D1-95CA-34014A0D13FD}" type="datetimeFigureOut">
              <a:rPr lang="he-IL" smtClean="0"/>
              <a:t>י"ט/חשון/תשפ"ג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7225B84-6B97-A66E-BFDC-77D0952DA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6F28E64-33C7-0FA5-D70C-E821EC24D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219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jpe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hyperlink" Target="http://www.mai.org.il/" TargetMode="External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8.jpeg"/><Relationship Id="rId7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openxmlformats.org/officeDocument/2006/relationships/image" Target="../media/image24.png"/><Relationship Id="rId21" Type="http://schemas.openxmlformats.org/officeDocument/2006/relationships/image" Target="../media/image41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image" Target="../media/image23.jpg"/><Relationship Id="rId16" Type="http://schemas.openxmlformats.org/officeDocument/2006/relationships/image" Target="../media/image12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3.jpeg"/><Relationship Id="rId10" Type="http://schemas.openxmlformats.org/officeDocument/2006/relationships/image" Target="../media/image31.png"/><Relationship Id="rId19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2.png"/><Relationship Id="rId7" Type="http://schemas.openxmlformats.org/officeDocument/2006/relationships/image" Target="../media/image42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5.png"/><Relationship Id="rId4" Type="http://schemas.openxmlformats.org/officeDocument/2006/relationships/image" Target="../media/image38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65;p1">
            <a:extLst>
              <a:ext uri="{FF2B5EF4-FFF2-40B4-BE49-F238E27FC236}">
                <a16:creationId xmlns:a16="http://schemas.microsoft.com/office/drawing/2014/main" id="{F647EC55-2AEE-A5AF-76F3-F626BFD66B95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75" y="391394"/>
            <a:ext cx="1810083" cy="101378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48F395A-BEAB-F3A4-3840-620BA5E095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708" y="634802"/>
            <a:ext cx="2924388" cy="921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07A562-AC8E-5D82-5E48-0B8103845B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425" b="3085"/>
          <a:stretch/>
        </p:blipFill>
        <p:spPr>
          <a:xfrm flipH="1">
            <a:off x="0" y="1492828"/>
            <a:ext cx="12192000" cy="536517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DA8F618-015D-397F-4462-174F4CF0A0A4}"/>
              </a:ext>
            </a:extLst>
          </p:cNvPr>
          <p:cNvSpPr/>
          <p:nvPr/>
        </p:nvSpPr>
        <p:spPr>
          <a:xfrm rot="16200000">
            <a:off x="6214671" y="880671"/>
            <a:ext cx="5365172" cy="658948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B9B0C54B-1330-E1C6-AD48-D27112A7D6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700"/>
          <a:stretch/>
        </p:blipFill>
        <p:spPr>
          <a:xfrm>
            <a:off x="7008596" y="2139371"/>
            <a:ext cx="4689918" cy="248342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F42054D-8626-BFD2-FA31-2E6F6159E7E4}"/>
              </a:ext>
            </a:extLst>
          </p:cNvPr>
          <p:cNvSpPr/>
          <p:nvPr/>
        </p:nvSpPr>
        <p:spPr>
          <a:xfrm>
            <a:off x="0" y="6752094"/>
            <a:ext cx="12192000" cy="152400"/>
          </a:xfrm>
          <a:prstGeom prst="rect">
            <a:avLst/>
          </a:prstGeom>
          <a:solidFill>
            <a:srgbClr val="89BE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9ECC94C-3DCA-E29A-3164-D079B8B324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463" y="4176248"/>
            <a:ext cx="345980" cy="338504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2F3D40AE-901C-39B6-ADCD-BC62ACBE32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6436" y="1723994"/>
            <a:ext cx="345980" cy="338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65D939-EF99-F735-E824-92CA6A8CDAD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9047" y="132023"/>
            <a:ext cx="1486024" cy="1372874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5CE5D2CC-82D4-7789-F946-6D902C76BA4D}"/>
              </a:ext>
            </a:extLst>
          </p:cNvPr>
          <p:cNvSpPr txBox="1"/>
          <p:nvPr/>
        </p:nvSpPr>
        <p:spPr>
          <a:xfrm>
            <a:off x="7681096" y="4636472"/>
            <a:ext cx="3838952" cy="851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he-IL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פעילות חינוכית בנושא צרכנות נבונה ואחראית</a:t>
            </a:r>
            <a:endParaRPr lang="en-IL" sz="3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191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671B5544-82F5-E4E8-7426-F812867FA802}"/>
              </a:ext>
            </a:extLst>
          </p:cNvPr>
          <p:cNvSpPr txBox="1">
            <a:spLocks/>
          </p:cNvSpPr>
          <p:nvPr/>
        </p:nvSpPr>
        <p:spPr>
          <a:xfrm>
            <a:off x="625089" y="307965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he-IL" dirty="0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AA8DFB06-2398-FC61-DC89-69496188410B}"/>
              </a:ext>
            </a:extLst>
          </p:cNvPr>
          <p:cNvSpPr txBox="1">
            <a:spLocks/>
          </p:cNvSpPr>
          <p:nvPr/>
        </p:nvSpPr>
        <p:spPr>
          <a:xfrm>
            <a:off x="6919670" y="496829"/>
            <a:ext cx="4703735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כלכלה מעגלית  </a:t>
            </a:r>
            <a:b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צריכה אחראית ונבונה</a:t>
            </a:r>
            <a:b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he-IL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F84C02-6D93-DF8A-A008-03AE5AEC0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562994" y="1277707"/>
            <a:ext cx="6512149" cy="23877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DF97AA2-8EC5-1294-8D3F-251962BFFC0B}"/>
              </a:ext>
            </a:extLst>
          </p:cNvPr>
          <p:cNvGrpSpPr/>
          <p:nvPr/>
        </p:nvGrpSpPr>
        <p:grpSpPr>
          <a:xfrm>
            <a:off x="2702470" y="682375"/>
            <a:ext cx="1437481" cy="1450746"/>
            <a:chOff x="4563582" y="562039"/>
            <a:chExt cx="1080000" cy="1089967"/>
          </a:xfrm>
        </p:grpSpPr>
        <p:sp>
          <p:nvSpPr>
            <p:cNvPr id="13" name="Oval 35">
              <a:extLst>
                <a:ext uri="{FF2B5EF4-FFF2-40B4-BE49-F238E27FC236}">
                  <a16:creationId xmlns:a16="http://schemas.microsoft.com/office/drawing/2014/main" id="{25786A72-B1F9-0D1D-CADE-70E9DAC362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3582" y="571036"/>
              <a:ext cx="1080000" cy="1080970"/>
            </a:xfrm>
            <a:prstGeom prst="ellipse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38668" t="-15802" r="-38361"/>
              </a:stretch>
            </a:blip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algn="ctr" defTabSz="914400" rtl="1" eaLnBrk="0" fontAlgn="base" latinLnBrk="0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he-IL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99C0BF8-A7D1-19E8-ECD9-C8D4703DFF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3582" y="562039"/>
              <a:ext cx="1080000" cy="1080000"/>
            </a:xfrm>
            <a:prstGeom prst="ellipse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A96FA0FB-EE57-5266-E919-0BCC0430B8C5}"/>
              </a:ext>
            </a:extLst>
          </p:cNvPr>
          <p:cNvSpPr txBox="1"/>
          <p:nvPr/>
        </p:nvSpPr>
        <p:spPr>
          <a:xfrm>
            <a:off x="1061170" y="3426046"/>
            <a:ext cx="16467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89BE3F"/>
              </a:buClr>
            </a:pP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העברת המוצר 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הישן </a:t>
            </a:r>
            <a:r>
              <a:rPr lang="he-IL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למיחזור</a:t>
            </a:r>
            <a:endParaRPr lang="he-I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תיבת טקסט 29">
            <a:extLst>
              <a:ext uri="{FF2B5EF4-FFF2-40B4-BE49-F238E27FC236}">
                <a16:creationId xmlns:a16="http://schemas.microsoft.com/office/drawing/2014/main" id="{041C09CC-4EEA-6484-B6DD-D781653A9D9B}"/>
              </a:ext>
            </a:extLst>
          </p:cNvPr>
          <p:cNvSpPr txBox="1"/>
          <p:nvPr/>
        </p:nvSpPr>
        <p:spPr>
          <a:xfrm>
            <a:off x="6484737" y="2168785"/>
            <a:ext cx="5068188" cy="799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he-IL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4 הכללים לרכישת מוצר חדש </a:t>
            </a:r>
            <a:b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בצורה אחראית וסביבתית?</a:t>
            </a:r>
          </a:p>
        </p:txBody>
      </p:sp>
      <p:pic>
        <p:nvPicPr>
          <p:cNvPr id="40" name="Picture 23" descr="Logo&#10;&#10;Description automatically generated">
            <a:extLst>
              <a:ext uri="{FF2B5EF4-FFF2-40B4-BE49-F238E27FC236}">
                <a16:creationId xmlns:a16="http://schemas.microsoft.com/office/drawing/2014/main" id="{A20A9EB9-0853-8B76-D8E4-584257673B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685" y="4543506"/>
            <a:ext cx="1457182" cy="669287"/>
          </a:xfrm>
          <a:prstGeom prst="rect">
            <a:avLst/>
          </a:prstGeom>
        </p:spPr>
      </p:pic>
      <p:sp>
        <p:nvSpPr>
          <p:cNvPr id="41" name="Rounded Rectangle 24">
            <a:extLst>
              <a:ext uri="{FF2B5EF4-FFF2-40B4-BE49-F238E27FC236}">
                <a16:creationId xmlns:a16="http://schemas.microsoft.com/office/drawing/2014/main" id="{67F904AA-7A73-8F3F-CF1E-CF52F8AF6465}"/>
              </a:ext>
            </a:extLst>
          </p:cNvPr>
          <p:cNvSpPr/>
          <p:nvPr/>
        </p:nvSpPr>
        <p:spPr>
          <a:xfrm>
            <a:off x="5059485" y="4992658"/>
            <a:ext cx="3712461" cy="897709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sp>
        <p:nvSpPr>
          <p:cNvPr id="43" name="תיבת טקסט 42">
            <a:extLst>
              <a:ext uri="{FF2B5EF4-FFF2-40B4-BE49-F238E27FC236}">
                <a16:creationId xmlns:a16="http://schemas.microsoft.com/office/drawing/2014/main" id="{E8E952F0-1EB8-F5DB-AC20-246CF25EB04D}"/>
              </a:ext>
            </a:extLst>
          </p:cNvPr>
          <p:cNvSpPr txBox="1"/>
          <p:nvPr/>
        </p:nvSpPr>
        <p:spPr>
          <a:xfrm>
            <a:off x="5434188" y="5170385"/>
            <a:ext cx="3049380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r>
              <a:rPr lang="he-IL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בשנת 2021 נצרכו במדינת ישראל</a:t>
            </a:r>
            <a:b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כ- 160,000 טון</a:t>
            </a:r>
            <a:r>
              <a:rPr lang="he-IL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e-IL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מוצרים חשמליים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B9BD82-6064-ABDF-9B2B-014670BD474D}"/>
              </a:ext>
            </a:extLst>
          </p:cNvPr>
          <p:cNvGrpSpPr/>
          <p:nvPr/>
        </p:nvGrpSpPr>
        <p:grpSpPr>
          <a:xfrm>
            <a:off x="10782781" y="3098683"/>
            <a:ext cx="698783" cy="967390"/>
            <a:chOff x="10982846" y="3496368"/>
            <a:chExt cx="698783" cy="967390"/>
          </a:xfrm>
        </p:grpSpPr>
        <p:sp>
          <p:nvSpPr>
            <p:cNvPr id="2" name="Rectangle 29">
              <a:extLst>
                <a:ext uri="{FF2B5EF4-FFF2-40B4-BE49-F238E27FC236}">
                  <a16:creationId xmlns:a16="http://schemas.microsoft.com/office/drawing/2014/main" id="{DB8DDBF6-CD9C-B54B-1EC8-AC01CA5AE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58067" y="3496368"/>
              <a:ext cx="505978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en-US" altLang="he-IL" sz="5000" dirty="0">
                  <a:solidFill>
                    <a:srgbClr val="89BE3F"/>
                  </a:solidFill>
                  <a:cs typeface="Calibri" panose="020F0502020204030204" pitchFamily="34" charset="0"/>
                </a:rPr>
                <a:t>1</a:t>
              </a:r>
              <a:endParaRPr lang="he-IL" altLang="he-IL" sz="5000" dirty="0">
                <a:solidFill>
                  <a:srgbClr val="89BE3F"/>
                </a:solidFill>
                <a:cs typeface="Calibri" panose="020F0502020204030204" pitchFamily="34" charset="0"/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96F13F27-5AF7-F85F-2258-DBB119DE0770}"/>
                </a:ext>
              </a:extLst>
            </p:cNvPr>
            <p:cNvCxnSpPr>
              <a:cxnSpLocks/>
            </p:cNvCxnSpPr>
            <p:nvPr/>
          </p:nvCxnSpPr>
          <p:spPr>
            <a:xfrm>
              <a:off x="11087731" y="3713134"/>
              <a:ext cx="0" cy="653367"/>
            </a:xfrm>
            <a:prstGeom prst="line">
              <a:avLst/>
            </a:prstGeom>
            <a:ln>
              <a:solidFill>
                <a:srgbClr val="89BE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389CC7-BA10-8DAF-B8F5-5D005F8954B5}"/>
                </a:ext>
              </a:extLst>
            </p:cNvPr>
            <p:cNvSpPr txBox="1"/>
            <p:nvPr/>
          </p:nvSpPr>
          <p:spPr>
            <a:xfrm>
              <a:off x="10982846" y="4094426"/>
              <a:ext cx="6987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1800" dirty="0">
                  <a:solidFill>
                    <a:srgbClr val="89BE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צורך</a:t>
              </a:r>
              <a:endParaRPr lang="en-IL" dirty="0">
                <a:solidFill>
                  <a:srgbClr val="89BE3F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40F2E1-FAFB-BA6B-6C7E-5DC32CD84AE9}"/>
              </a:ext>
            </a:extLst>
          </p:cNvPr>
          <p:cNvGrpSpPr/>
          <p:nvPr/>
        </p:nvGrpSpPr>
        <p:grpSpPr>
          <a:xfrm>
            <a:off x="8120891" y="3098683"/>
            <a:ext cx="698783" cy="967390"/>
            <a:chOff x="10982846" y="3496368"/>
            <a:chExt cx="698783" cy="967390"/>
          </a:xfrm>
        </p:grpSpPr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CEC00067-A371-BD8C-765F-C78E749D2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27923" y="3496368"/>
              <a:ext cx="505978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he-IL" altLang="he-IL" sz="5000" dirty="0">
                  <a:solidFill>
                    <a:srgbClr val="89BE3F"/>
                  </a:solidFill>
                  <a:cs typeface="Calibri" panose="020F0502020204030204" pitchFamily="34" charset="0"/>
                </a:rPr>
                <a:t>2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BCC9B90-3A86-F563-DC70-E65374D45666}"/>
                </a:ext>
              </a:extLst>
            </p:cNvPr>
            <p:cNvCxnSpPr>
              <a:cxnSpLocks/>
            </p:cNvCxnSpPr>
            <p:nvPr/>
          </p:nvCxnSpPr>
          <p:spPr>
            <a:xfrm>
              <a:off x="10986691" y="3713134"/>
              <a:ext cx="0" cy="653367"/>
            </a:xfrm>
            <a:prstGeom prst="line">
              <a:avLst/>
            </a:prstGeom>
            <a:ln>
              <a:solidFill>
                <a:srgbClr val="89BE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B9BC3A-D54E-4BB8-78A7-972B0E6A679E}"/>
                </a:ext>
              </a:extLst>
            </p:cNvPr>
            <p:cNvSpPr txBox="1"/>
            <p:nvPr/>
          </p:nvSpPr>
          <p:spPr>
            <a:xfrm>
              <a:off x="10982846" y="4094426"/>
              <a:ext cx="6987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1800" dirty="0">
                  <a:solidFill>
                    <a:srgbClr val="89BE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איכות</a:t>
              </a:r>
              <a:endParaRPr lang="en-IL" dirty="0">
                <a:solidFill>
                  <a:srgbClr val="89BE3F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E28230D-DC7D-0469-12ED-C46F4B622873}"/>
              </a:ext>
            </a:extLst>
          </p:cNvPr>
          <p:cNvGrpSpPr/>
          <p:nvPr/>
        </p:nvGrpSpPr>
        <p:grpSpPr>
          <a:xfrm>
            <a:off x="5407415" y="3118270"/>
            <a:ext cx="808367" cy="967390"/>
            <a:chOff x="10953648" y="3496368"/>
            <a:chExt cx="808367" cy="967390"/>
          </a:xfrm>
        </p:grpSpPr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id="{197E1F23-1E8D-F97B-E375-999432D58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27923" y="3496368"/>
              <a:ext cx="505978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he-IL" altLang="he-IL" sz="5000" dirty="0">
                  <a:solidFill>
                    <a:srgbClr val="89BE3F"/>
                  </a:solidFill>
                  <a:cs typeface="Calibri" panose="020F0502020204030204" pitchFamily="34" charset="0"/>
                </a:rPr>
                <a:t>3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201E06-0BD9-D9AC-34D1-3D33532406F6}"/>
                </a:ext>
              </a:extLst>
            </p:cNvPr>
            <p:cNvCxnSpPr>
              <a:cxnSpLocks/>
            </p:cNvCxnSpPr>
            <p:nvPr/>
          </p:nvCxnSpPr>
          <p:spPr>
            <a:xfrm>
              <a:off x="10967155" y="3713134"/>
              <a:ext cx="0" cy="653367"/>
            </a:xfrm>
            <a:prstGeom prst="line">
              <a:avLst/>
            </a:prstGeom>
            <a:ln>
              <a:solidFill>
                <a:srgbClr val="89BE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553AB4D-EF67-2257-2D94-8F47BC017303}"/>
                </a:ext>
              </a:extLst>
            </p:cNvPr>
            <p:cNvSpPr txBox="1"/>
            <p:nvPr/>
          </p:nvSpPr>
          <p:spPr>
            <a:xfrm>
              <a:off x="10953648" y="4094426"/>
              <a:ext cx="8083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1800" dirty="0">
                  <a:solidFill>
                    <a:srgbClr val="89BE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אחריות</a:t>
              </a:r>
              <a:endParaRPr lang="en-IL" dirty="0">
                <a:solidFill>
                  <a:srgbClr val="89BE3F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E3DCC2-02D3-C2EA-B741-F7164A50814F}"/>
              </a:ext>
            </a:extLst>
          </p:cNvPr>
          <p:cNvGrpSpPr/>
          <p:nvPr/>
        </p:nvGrpSpPr>
        <p:grpSpPr>
          <a:xfrm>
            <a:off x="2747704" y="3118270"/>
            <a:ext cx="835500" cy="967390"/>
            <a:chOff x="10926515" y="3496368"/>
            <a:chExt cx="835500" cy="967390"/>
          </a:xfrm>
        </p:grpSpPr>
        <p:sp>
          <p:nvSpPr>
            <p:cNvPr id="44" name="Rectangle 29">
              <a:extLst>
                <a:ext uri="{FF2B5EF4-FFF2-40B4-BE49-F238E27FC236}">
                  <a16:creationId xmlns:a16="http://schemas.microsoft.com/office/drawing/2014/main" id="{5B75E494-FEFF-0450-46A2-1A710A46B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27923" y="3496368"/>
              <a:ext cx="505978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en-US" altLang="he-IL" sz="5000" dirty="0">
                  <a:solidFill>
                    <a:srgbClr val="89BE3F"/>
                  </a:solidFill>
                  <a:cs typeface="Calibri" panose="020F0502020204030204" pitchFamily="34" charset="0"/>
                </a:rPr>
                <a:t>4</a:t>
              </a:r>
              <a:endParaRPr lang="he-IL" altLang="he-IL" sz="5000" dirty="0">
                <a:solidFill>
                  <a:srgbClr val="89BE3F"/>
                </a:solidFill>
                <a:cs typeface="Calibri" panose="020F0502020204030204" pitchFamily="34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82FA052-59C7-ABA8-0322-DAE6EA7743F0}"/>
                </a:ext>
              </a:extLst>
            </p:cNvPr>
            <p:cNvCxnSpPr>
              <a:cxnSpLocks/>
            </p:cNvCxnSpPr>
            <p:nvPr/>
          </p:nvCxnSpPr>
          <p:spPr>
            <a:xfrm>
              <a:off x="10926515" y="3713134"/>
              <a:ext cx="0" cy="653367"/>
            </a:xfrm>
            <a:prstGeom prst="line">
              <a:avLst/>
            </a:prstGeom>
            <a:ln>
              <a:solidFill>
                <a:srgbClr val="89BE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9F886F3-8A13-A21C-CB1A-FB2A2BB94E1C}"/>
                </a:ext>
              </a:extLst>
            </p:cNvPr>
            <p:cNvSpPr txBox="1"/>
            <p:nvPr/>
          </p:nvSpPr>
          <p:spPr>
            <a:xfrm>
              <a:off x="10953648" y="4094426"/>
              <a:ext cx="8083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l" defTabSz="914400" rtl="0" eaLnBrk="1" latinLnBrk="0" hangingPunct="1"/>
              <a:r>
                <a:rPr lang="he-IL" dirty="0" err="1">
                  <a:solidFill>
                    <a:srgbClr val="89BE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מיחזור</a:t>
              </a:r>
              <a:endParaRPr lang="en-IL" dirty="0">
                <a:solidFill>
                  <a:srgbClr val="89BE3F"/>
                </a:solidFill>
              </a:endParaRPr>
            </a:p>
          </p:txBody>
        </p:sp>
      </p:grpSp>
      <p:grpSp>
        <p:nvGrpSpPr>
          <p:cNvPr id="5" name="Group 10">
            <a:extLst>
              <a:ext uri="{FF2B5EF4-FFF2-40B4-BE49-F238E27FC236}">
                <a16:creationId xmlns:a16="http://schemas.microsoft.com/office/drawing/2014/main" id="{B75AE024-D0CE-522D-F593-A1FC3D031680}"/>
              </a:ext>
            </a:extLst>
          </p:cNvPr>
          <p:cNvGrpSpPr/>
          <p:nvPr/>
        </p:nvGrpSpPr>
        <p:grpSpPr>
          <a:xfrm>
            <a:off x="4444002" y="703394"/>
            <a:ext cx="1438887" cy="1438887"/>
            <a:chOff x="515932" y="2885937"/>
            <a:chExt cx="2160000" cy="2160000"/>
          </a:xfrm>
        </p:grpSpPr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C5005A6B-46F4-17D0-213B-017637E16D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932" y="2885937"/>
              <a:ext cx="2160000" cy="2160000"/>
            </a:xfrm>
            <a:prstGeom prst="ellipse">
              <a:avLst/>
            </a:prstGeom>
            <a:solidFill>
              <a:srgbClr val="F2F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pic>
          <p:nvPicPr>
            <p:cNvPr id="11" name="Picture 7" descr="A picture containing text, queen, vector graphics&#10;&#10;Description automatically generated">
              <a:extLst>
                <a:ext uri="{FF2B5EF4-FFF2-40B4-BE49-F238E27FC236}">
                  <a16:creationId xmlns:a16="http://schemas.microsoft.com/office/drawing/2014/main" id="{AEDAD923-5295-1F2B-B6A5-DE989861A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343" y="3109752"/>
              <a:ext cx="1626721" cy="1585538"/>
            </a:xfrm>
            <a:prstGeom prst="rect">
              <a:avLst/>
            </a:prstGeom>
          </p:spPr>
        </p:pic>
      </p:grpSp>
      <p:sp>
        <p:nvSpPr>
          <p:cNvPr id="12" name="תיבת טקסט 21">
            <a:extLst>
              <a:ext uri="{FF2B5EF4-FFF2-40B4-BE49-F238E27FC236}">
                <a16:creationId xmlns:a16="http://schemas.microsoft.com/office/drawing/2014/main" id="{9DC80FF7-31E1-2491-4232-618D036AD052}"/>
              </a:ext>
            </a:extLst>
          </p:cNvPr>
          <p:cNvSpPr txBox="1"/>
          <p:nvPr/>
        </p:nvSpPr>
        <p:spPr>
          <a:xfrm>
            <a:off x="9335935" y="3243414"/>
            <a:ext cx="150944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89BE3F"/>
              </a:buClr>
            </a:pP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רכישת מוצרים שאנחנו באמת צריכים לאורך זמן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תיבת טקסט 21">
            <a:extLst>
              <a:ext uri="{FF2B5EF4-FFF2-40B4-BE49-F238E27FC236}">
                <a16:creationId xmlns:a16="http://schemas.microsoft.com/office/drawing/2014/main" id="{84B27198-839C-78C2-E0AF-C0A475B8D188}"/>
              </a:ext>
            </a:extLst>
          </p:cNvPr>
          <p:cNvSpPr txBox="1"/>
          <p:nvPr/>
        </p:nvSpPr>
        <p:spPr>
          <a:xfrm>
            <a:off x="6451000" y="3243414"/>
            <a:ext cx="1646739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89BE3F"/>
              </a:buClr>
            </a:pP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רכישת מוצרים איכותיים שיחזיקו לאורך זמן</a:t>
            </a:r>
          </a:p>
          <a:p>
            <a:pPr>
              <a:spcAft>
                <a:spcPts val="1000"/>
              </a:spcAft>
              <a:buClr>
                <a:srgbClr val="89BE3F"/>
              </a:buClr>
            </a:pPr>
            <a:endParaRPr lang="he-IL" sz="15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תיבת טקסט 21">
            <a:extLst>
              <a:ext uri="{FF2B5EF4-FFF2-40B4-BE49-F238E27FC236}">
                <a16:creationId xmlns:a16="http://schemas.microsoft.com/office/drawing/2014/main" id="{DE279F2B-B792-1AC5-AF58-3225D8B8A0FD}"/>
              </a:ext>
            </a:extLst>
          </p:cNvPr>
          <p:cNvSpPr txBox="1"/>
          <p:nvPr/>
        </p:nvSpPr>
        <p:spPr>
          <a:xfrm>
            <a:off x="3757907" y="3274076"/>
            <a:ext cx="162866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89BE3F"/>
              </a:buClr>
            </a:pP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רכישת מוצרים עם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אחריות שנוכל לתקן 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במידה ותקלקל</a:t>
            </a:r>
          </a:p>
        </p:txBody>
      </p:sp>
    </p:spTree>
    <p:extLst>
      <p:ext uri="{BB962C8B-B14F-4D97-AF65-F5344CB8AC3E}">
        <p14:creationId xmlns:p14="http://schemas.microsoft.com/office/powerpoint/2010/main" val="321696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514C0295-60EA-80F6-C3C7-18F46D703EFF}"/>
              </a:ext>
            </a:extLst>
          </p:cNvPr>
          <p:cNvSpPr txBox="1">
            <a:spLocks/>
          </p:cNvSpPr>
          <p:nvPr/>
        </p:nvSpPr>
        <p:spPr>
          <a:xfrm>
            <a:off x="2680252" y="5397084"/>
            <a:ext cx="2557670" cy="181209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he-IL" sz="4400" b="1" dirty="0"/>
          </a:p>
        </p:txBody>
      </p:sp>
      <p:sp>
        <p:nvSpPr>
          <p:cNvPr id="14" name="Rectangle 29">
            <a:extLst>
              <a:ext uri="{FF2B5EF4-FFF2-40B4-BE49-F238E27FC236}">
                <a16:creationId xmlns:a16="http://schemas.microsoft.com/office/drawing/2014/main" id="{95725D4F-FD33-918D-3C36-DCDBEBC3C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1857" y="3661001"/>
            <a:ext cx="31590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he-IL" altLang="he-IL" sz="1400" dirty="0">
                <a:cs typeface="Calibri" panose="020F0502020204030204" pitchFamily="34" charset="0"/>
              </a:rPr>
              <a:t>הזמנת פינוי ללא עלות ממדרכת ביתכם</a:t>
            </a: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1451DF11-7F33-F5DA-DD0A-BDA5148D6A6F}"/>
              </a:ext>
            </a:extLst>
          </p:cNvPr>
          <p:cNvSpPr/>
          <p:nvPr/>
        </p:nvSpPr>
        <p:spPr>
          <a:xfrm>
            <a:off x="1897811" y="6309832"/>
            <a:ext cx="805707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alt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רשימת הסדרי האיסוף בעמוד הרשות באתר </a:t>
            </a:r>
            <a:r>
              <a:rPr lang="he-IL" alt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מ.א.י</a:t>
            </a:r>
            <a:r>
              <a:rPr lang="en-US" alt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500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www.mai.org.il</a:t>
            </a:r>
            <a:r>
              <a:rPr lang="he-IL" altLang="en-US" sz="1700" dirty="0">
                <a:latin typeface="Heebo" pitchFamily="2" charset="-79"/>
              </a:rPr>
              <a:t> </a:t>
            </a:r>
          </a:p>
        </p:txBody>
      </p:sp>
      <p:sp>
        <p:nvSpPr>
          <p:cNvPr id="30" name="Rectangle 28">
            <a:extLst>
              <a:ext uri="{FF2B5EF4-FFF2-40B4-BE49-F238E27FC236}">
                <a16:creationId xmlns:a16="http://schemas.microsoft.com/office/drawing/2014/main" id="{E17822C4-95DC-4225-C163-E340E50D9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604" y="4854936"/>
            <a:ext cx="19167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endParaRPr lang="he-IL" altLang="he-IL" sz="1200" dirty="0"/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29488C35-4448-DB0A-6468-0371FA5130F5}"/>
              </a:ext>
            </a:extLst>
          </p:cNvPr>
          <p:cNvSpPr txBox="1"/>
          <p:nvPr/>
        </p:nvSpPr>
        <p:spPr>
          <a:xfrm>
            <a:off x="7885586" y="2823820"/>
            <a:ext cx="3159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he-IL" altLang="he-IL" sz="1400" dirty="0">
                <a:latin typeface="Calibri" panose="020F0502020204030204" pitchFamily="34" charset="0"/>
                <a:cs typeface="Calibri" panose="020F0502020204030204" pitchFamily="34" charset="0"/>
              </a:rPr>
              <a:t>בעת קבלת מוצר חדש ניתן למסור </a:t>
            </a:r>
            <a:br>
              <a:rPr lang="en-US" altLang="he-IL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altLang="he-IL" sz="1400" dirty="0">
                <a:latin typeface="Calibri" panose="020F0502020204030204" pitchFamily="34" charset="0"/>
                <a:cs typeface="Calibri" panose="020F0502020204030204" pitchFamily="34" charset="0"/>
              </a:rPr>
              <a:t>מוצר ישן ללא עלות</a:t>
            </a:r>
          </a:p>
        </p:txBody>
      </p:sp>
      <p:sp>
        <p:nvSpPr>
          <p:cNvPr id="36" name="Rectangle 17">
            <a:extLst>
              <a:ext uri="{FF2B5EF4-FFF2-40B4-BE49-F238E27FC236}">
                <a16:creationId xmlns:a16="http://schemas.microsoft.com/office/drawing/2014/main" id="{0180B90C-C7FC-A78F-6FBF-261920C95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3647" y="1936388"/>
            <a:ext cx="413799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cs typeface="Calibri" panose="020F0502020204030204" pitchFamily="34" charset="0"/>
              </a:rPr>
              <a:t>  </a:t>
            </a:r>
            <a:r>
              <a:rPr lang="he-IL" altLang="en-US" sz="2500" dirty="0">
                <a:solidFill>
                  <a:srgbClr val="89BE3F"/>
                </a:solidFill>
                <a:cs typeface="Calibri" panose="020F0502020204030204" pitchFamily="34" charset="0"/>
              </a:rPr>
              <a:t>מכשיר חשמל גדול לאן?</a:t>
            </a:r>
            <a:endParaRPr lang="en-US" altLang="en-US" sz="25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D71281-F2CC-5878-7069-E7BA8F053084}"/>
              </a:ext>
            </a:extLst>
          </p:cNvPr>
          <p:cNvGrpSpPr/>
          <p:nvPr/>
        </p:nvGrpSpPr>
        <p:grpSpPr>
          <a:xfrm>
            <a:off x="3941370" y="2475820"/>
            <a:ext cx="2859754" cy="2634003"/>
            <a:chOff x="4071998" y="2149450"/>
            <a:chExt cx="2859754" cy="263400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DFE465B-B1E9-A767-15E0-0B3437925601}"/>
                </a:ext>
              </a:extLst>
            </p:cNvPr>
            <p:cNvSpPr/>
            <p:nvPr/>
          </p:nvSpPr>
          <p:spPr>
            <a:xfrm>
              <a:off x="5182779" y="2757019"/>
              <a:ext cx="1748973" cy="174897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pic>
          <p:nvPicPr>
            <p:cNvPr id="18" name="תמונה 17">
              <a:extLst>
                <a:ext uri="{FF2B5EF4-FFF2-40B4-BE49-F238E27FC236}">
                  <a16:creationId xmlns:a16="http://schemas.microsoft.com/office/drawing/2014/main" id="{13F34380-FC68-1045-DF71-712C4D138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1998" y="2149450"/>
              <a:ext cx="2811053" cy="2634003"/>
            </a:xfrm>
            <a:prstGeom prst="rect">
              <a:avLst/>
            </a:prstGeom>
            <a:ln w="6350">
              <a:noFill/>
            </a:ln>
          </p:spPr>
        </p:pic>
      </p:grpSp>
      <p:sp>
        <p:nvSpPr>
          <p:cNvPr id="19" name="Rectangle 7">
            <a:extLst>
              <a:ext uri="{FF2B5EF4-FFF2-40B4-BE49-F238E27FC236}">
                <a16:creationId xmlns:a16="http://schemas.microsoft.com/office/drawing/2014/main" id="{87F7AC3F-3BC9-3A68-CC3C-E68D70B95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908" y="4981076"/>
            <a:ext cx="21989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  <a:defRPr/>
            </a:pPr>
            <a:r>
              <a:rPr lang="he-IL" altLang="en-US" sz="1500" dirty="0">
                <a:solidFill>
                  <a:srgbClr val="89BE3F"/>
                </a:solidFill>
                <a:cs typeface="Calibri" panose="020F0502020204030204" pitchFamily="34" charset="0"/>
              </a:rPr>
              <a:t>מרכז איסוף - "חשמלית"</a:t>
            </a:r>
            <a:endParaRPr lang="en-US" altLang="en-US" sz="15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00101407-2851-371E-9BE2-48A951318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7450" y="5268688"/>
            <a:ext cx="24199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he-IL" altLang="he-IL" sz="1200" dirty="0"/>
              <a:t>מיכל איסוף הנמצא במרחב</a:t>
            </a:r>
            <a:br>
              <a:rPr lang="en-US" altLang="he-IL" sz="1200" dirty="0"/>
            </a:br>
            <a:r>
              <a:rPr lang="he-IL" altLang="he-IL" sz="1200" dirty="0"/>
              <a:t>הציבורי אליו ניתן להשליך מוצרי חשמל ואלקטרוניקה קטנים ובינוניים</a:t>
            </a: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273D4EEF-CA8A-3885-3A1B-5265A7CCD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2595" y="4981076"/>
            <a:ext cx="181710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  <a:defRPr/>
            </a:pPr>
            <a:r>
              <a:rPr lang="he-IL" altLang="en-US" sz="1500" dirty="0">
                <a:solidFill>
                  <a:srgbClr val="89BE3F"/>
                </a:solidFill>
                <a:cs typeface="Calibri" panose="020F0502020204030204" pitchFamily="34" charset="0"/>
              </a:rPr>
              <a:t>מוקד האיסוף </a:t>
            </a:r>
            <a:endParaRPr lang="en-US" altLang="en-US" sz="15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69601C8A-7B54-DA7F-8DCC-1B81E18758D6}"/>
              </a:ext>
            </a:extLst>
          </p:cNvPr>
          <p:cNvPicPr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3" r="5417"/>
          <a:stretch/>
        </p:blipFill>
        <p:spPr>
          <a:xfrm>
            <a:off x="1436915" y="2794956"/>
            <a:ext cx="2033811" cy="2033811"/>
          </a:xfrm>
          <a:prstGeom prst="ellipse">
            <a:avLst/>
          </a:prstGeom>
        </p:spPr>
      </p:pic>
      <p:sp>
        <p:nvSpPr>
          <p:cNvPr id="38" name="Rectangle 17">
            <a:extLst>
              <a:ext uri="{FF2B5EF4-FFF2-40B4-BE49-F238E27FC236}">
                <a16:creationId xmlns:a16="http://schemas.microsoft.com/office/drawing/2014/main" id="{220AFE3F-9D02-D4AF-1D72-D671DE359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456" y="1936388"/>
            <a:ext cx="491280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b="1" dirty="0">
                <a:cs typeface="Calibri" panose="020F0502020204030204" pitchFamily="34" charset="0"/>
              </a:rPr>
              <a:t>  </a:t>
            </a:r>
            <a:r>
              <a:rPr lang="he-IL" altLang="en-US" sz="2500" dirty="0">
                <a:solidFill>
                  <a:srgbClr val="89BE3F"/>
                </a:solidFill>
                <a:cs typeface="Calibri" panose="020F0502020204030204" pitchFamily="34" charset="0"/>
              </a:rPr>
              <a:t>מכשיר חשמל בינוני קטן וסוללות לאן?</a:t>
            </a:r>
            <a:endParaRPr lang="en-US" altLang="en-US" sz="25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236289B2-92A4-50E4-2D06-0655637D2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3606" y="5255524"/>
            <a:ext cx="2660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he-IL" altLang="he-IL" sz="1200" dirty="0"/>
              <a:t>מיכל איסוף הנמצא בתוך מבני ציבור </a:t>
            </a:r>
            <a:br>
              <a:rPr lang="en-US" altLang="he-IL" sz="1200" dirty="0"/>
            </a:br>
            <a:r>
              <a:rPr lang="he-IL" altLang="he-IL" sz="1200" dirty="0"/>
              <a:t>ובתי ספר אליו ניתן להשליך מוצרי חשמל ואלקטרוניקה קטנים ובינוניים ופח לסוללות</a:t>
            </a:r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975735CD-4B9F-B88F-3583-AADE025E3616}"/>
              </a:ext>
            </a:extLst>
          </p:cNvPr>
          <p:cNvSpPr txBox="1">
            <a:spLocks/>
          </p:cNvSpPr>
          <p:nvPr/>
        </p:nvSpPr>
        <p:spPr>
          <a:xfrm>
            <a:off x="5030447" y="192226"/>
            <a:ext cx="6611652" cy="210397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העברת פסולת </a:t>
            </a:r>
            <a:b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אלקטרונית </a:t>
            </a:r>
            <a:r>
              <a:rPr lang="he-IL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למיחזור</a:t>
            </a:r>
            <a:b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he-IL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4F14CE-6CB2-118F-A3BA-A9E3773E1F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149186" y="1348848"/>
            <a:ext cx="5369154" cy="196869"/>
          </a:xfrm>
          <a:prstGeom prst="rect">
            <a:avLst/>
          </a:prstGeom>
        </p:spPr>
      </p:pic>
      <p:sp>
        <p:nvSpPr>
          <p:cNvPr id="9" name="Rectangle 29">
            <a:extLst>
              <a:ext uri="{FF2B5EF4-FFF2-40B4-BE49-F238E27FC236}">
                <a16:creationId xmlns:a16="http://schemas.microsoft.com/office/drawing/2014/main" id="{88FD16B3-744A-26BA-76F9-5A54AC980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6399" y="2653075"/>
            <a:ext cx="505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he-IL" sz="5000" dirty="0">
                <a:solidFill>
                  <a:srgbClr val="89BE3F"/>
                </a:solidFill>
                <a:cs typeface="Calibri" panose="020F0502020204030204" pitchFamily="34" charset="0"/>
              </a:rPr>
              <a:t>1</a:t>
            </a:r>
            <a:endParaRPr lang="he-IL" altLang="he-IL" sz="50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F2DBAB-A0B6-0587-32E7-0AAB116F399A}"/>
              </a:ext>
            </a:extLst>
          </p:cNvPr>
          <p:cNvCxnSpPr/>
          <p:nvPr/>
        </p:nvCxnSpPr>
        <p:spPr>
          <a:xfrm>
            <a:off x="11126399" y="2787078"/>
            <a:ext cx="0" cy="634734"/>
          </a:xfrm>
          <a:prstGeom prst="line">
            <a:avLst/>
          </a:prstGeom>
          <a:ln>
            <a:solidFill>
              <a:srgbClr val="89BE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9">
            <a:extLst>
              <a:ext uri="{FF2B5EF4-FFF2-40B4-BE49-F238E27FC236}">
                <a16:creationId xmlns:a16="http://schemas.microsoft.com/office/drawing/2014/main" id="{C9E2F9F3-9D04-3BC8-D42F-8D0CE4B07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529" y="3534750"/>
            <a:ext cx="505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he-IL" sz="5000" dirty="0">
                <a:solidFill>
                  <a:srgbClr val="89BE3F"/>
                </a:solidFill>
                <a:cs typeface="Calibri" panose="020F0502020204030204" pitchFamily="34" charset="0"/>
              </a:rPr>
              <a:t>2</a:t>
            </a:r>
            <a:endParaRPr lang="he-IL" altLang="he-IL" sz="50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EC3EF8-C143-2D27-C397-B02860E4C749}"/>
              </a:ext>
            </a:extLst>
          </p:cNvPr>
          <p:cNvCxnSpPr/>
          <p:nvPr/>
        </p:nvCxnSpPr>
        <p:spPr>
          <a:xfrm>
            <a:off x="11130385" y="3725459"/>
            <a:ext cx="0" cy="634734"/>
          </a:xfrm>
          <a:prstGeom prst="line">
            <a:avLst/>
          </a:prstGeom>
          <a:ln>
            <a:solidFill>
              <a:srgbClr val="89BE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מציין מיקום תוכן 2">
            <a:extLst>
              <a:ext uri="{FF2B5EF4-FFF2-40B4-BE49-F238E27FC236}">
                <a16:creationId xmlns:a16="http://schemas.microsoft.com/office/drawing/2014/main" id="{3A6913C4-F171-8D4A-32A1-9F2DC8A1D08A}"/>
              </a:ext>
            </a:extLst>
          </p:cNvPr>
          <p:cNvSpPr txBox="1">
            <a:spLocks/>
          </p:cNvSpPr>
          <p:nvPr/>
        </p:nvSpPr>
        <p:spPr>
          <a:xfrm>
            <a:off x="1387976" y="965986"/>
            <a:ext cx="3976116" cy="79679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lang="he-IL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כל רשות במדינת ישראל מחויבת על פי חוק  ליישם עבור </a:t>
            </a:r>
            <a:b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תושביה הסדרי איסוף של פסולת אלקטרונית </a:t>
            </a:r>
            <a:r>
              <a:rPr lang="he-IL" sz="15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למיחזור</a:t>
            </a: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he-IL" sz="1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F07914DD-5AF9-4DEE-F501-074ACFC92A7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683" y="263090"/>
            <a:ext cx="1457182" cy="669287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763E7B9-76AE-E019-8D89-C1D1DC87DDB2}"/>
              </a:ext>
            </a:extLst>
          </p:cNvPr>
          <p:cNvSpPr/>
          <p:nvPr/>
        </p:nvSpPr>
        <p:spPr>
          <a:xfrm>
            <a:off x="1310006" y="841121"/>
            <a:ext cx="4195536" cy="716733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pic>
        <p:nvPicPr>
          <p:cNvPr id="4" name="סרטון פינוי לפי קריאה - 2022">
            <a:hlinkClick r:id="" action="ppaction://media"/>
            <a:extLst>
              <a:ext uri="{FF2B5EF4-FFF2-40B4-BE49-F238E27FC236}">
                <a16:creationId xmlns:a16="http://schemas.microsoft.com/office/drawing/2014/main" id="{BCFF6BC0-80D2-7708-9C2D-12101E1CA7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5146" y="4025925"/>
            <a:ext cx="3159024" cy="1776951"/>
          </a:xfrm>
          <a:prstGeom prst="rect">
            <a:avLst/>
          </a:prstGeom>
        </p:spPr>
      </p:pic>
      <p:pic>
        <p:nvPicPr>
          <p:cNvPr id="6" name="Google Shape;166;p1">
            <a:extLst>
              <a:ext uri="{FF2B5EF4-FFF2-40B4-BE49-F238E27FC236}">
                <a16:creationId xmlns:a16="http://schemas.microsoft.com/office/drawing/2014/main" id="{802E7CB0-D86D-FB70-DA6A-C89CEF5FF038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796129">
            <a:off x="5735623" y="1812813"/>
            <a:ext cx="908639" cy="908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EF5A0753-B913-6D03-729D-9E21F730723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3204" y="1790288"/>
            <a:ext cx="846390" cy="83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9">
            <a:extLst>
              <a:ext uri="{FF2B5EF4-FFF2-40B4-BE49-F238E27FC236}">
                <a16:creationId xmlns:a16="http://schemas.microsoft.com/office/drawing/2014/main" id="{9399E9C3-5122-DB9D-A26D-D97E5FE5A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6302" y="3878136"/>
            <a:ext cx="505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he-IL" sz="5000" dirty="0">
                <a:solidFill>
                  <a:srgbClr val="89BE3F"/>
                </a:solidFill>
                <a:cs typeface="Calibri" panose="020F0502020204030204" pitchFamily="34" charset="0"/>
              </a:rPr>
              <a:t>2</a:t>
            </a:r>
            <a:endParaRPr lang="he-IL" altLang="he-IL" sz="50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75383E35-3E20-F893-A104-D5FC4BD5F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6302" y="3006216"/>
            <a:ext cx="505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he-IL" sz="5000" dirty="0">
                <a:solidFill>
                  <a:srgbClr val="89BE3F"/>
                </a:solidFill>
                <a:cs typeface="Calibri" panose="020F0502020204030204" pitchFamily="34" charset="0"/>
              </a:rPr>
              <a:t>1</a:t>
            </a:r>
            <a:endParaRPr lang="he-IL" altLang="he-IL" sz="50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26E7B03A-AC56-E58C-ED41-29F898C44713}"/>
              </a:ext>
            </a:extLst>
          </p:cNvPr>
          <p:cNvSpPr txBox="1">
            <a:spLocks/>
          </p:cNvSpPr>
          <p:nvPr/>
        </p:nvSpPr>
        <p:spPr>
          <a:xfrm>
            <a:off x="5929485" y="449814"/>
            <a:ext cx="5684435" cy="166531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</a:pP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מעורבות, </a:t>
            </a:r>
            <a:b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שותפות ואחריות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701ACB2-DCDC-BEDA-84B3-5A00FADE0A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58653" y="1854687"/>
            <a:ext cx="3738041" cy="692642"/>
          </a:xfrm>
        </p:spPr>
        <p:txBody>
          <a:bodyPr>
            <a:normAutofit/>
          </a:bodyPr>
          <a:lstStyle/>
          <a:p>
            <a:r>
              <a:rPr lang="he-IL" sz="2000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משימה: הפקת קמפיין הסברה לקהילה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5021BB6D-A9A2-C9B0-0C8A-1649A66D5C40}"/>
              </a:ext>
            </a:extLst>
          </p:cNvPr>
          <p:cNvSpPr txBox="1">
            <a:spLocks/>
          </p:cNvSpPr>
          <p:nvPr/>
        </p:nvSpPr>
        <p:spPr>
          <a:xfrm>
            <a:off x="7578735" y="2249940"/>
            <a:ext cx="4017960" cy="1013136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חודש נובמבר בפרט ותרבות הצריכה בכלל מעודדים אותנו לצרוך – וכמה שיותר.</a:t>
            </a:r>
          </a:p>
          <a:p>
            <a:endParaRPr lang="he-I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C3056E-2347-D4DE-F74D-A2594B6F1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083201" y="1610230"/>
            <a:ext cx="6667007" cy="244457"/>
          </a:xfrm>
          <a:prstGeom prst="rect">
            <a:avLst/>
          </a:prstGeom>
        </p:spPr>
      </p:pic>
      <p:pic>
        <p:nvPicPr>
          <p:cNvPr id="9" name="Google Shape;166;p1">
            <a:extLst>
              <a:ext uri="{FF2B5EF4-FFF2-40B4-BE49-F238E27FC236}">
                <a16:creationId xmlns:a16="http://schemas.microsoft.com/office/drawing/2014/main" id="{E26F5B8E-9EF4-C8AA-0091-2997C99239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3738" y="1950638"/>
            <a:ext cx="4181363" cy="41813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07FE7D-706C-1FB4-7989-6D23309514D3}"/>
              </a:ext>
            </a:extLst>
          </p:cNvPr>
          <p:cNvCxnSpPr/>
          <p:nvPr/>
        </p:nvCxnSpPr>
        <p:spPr>
          <a:xfrm>
            <a:off x="11126622" y="3123719"/>
            <a:ext cx="0" cy="634734"/>
          </a:xfrm>
          <a:prstGeom prst="line">
            <a:avLst/>
          </a:prstGeom>
          <a:ln>
            <a:solidFill>
              <a:srgbClr val="89BE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F60D72-E5B5-C512-7B22-8594E1D6F990}"/>
              </a:ext>
            </a:extLst>
          </p:cNvPr>
          <p:cNvCxnSpPr/>
          <p:nvPr/>
        </p:nvCxnSpPr>
        <p:spPr>
          <a:xfrm>
            <a:off x="11126622" y="4068710"/>
            <a:ext cx="0" cy="634734"/>
          </a:xfrm>
          <a:prstGeom prst="line">
            <a:avLst/>
          </a:prstGeom>
          <a:ln>
            <a:solidFill>
              <a:srgbClr val="89BE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כותרת 1">
            <a:extLst>
              <a:ext uri="{FF2B5EF4-FFF2-40B4-BE49-F238E27FC236}">
                <a16:creationId xmlns:a16="http://schemas.microsoft.com/office/drawing/2014/main" id="{CECA44B7-BE06-0744-580E-08A088980F4E}"/>
              </a:ext>
            </a:extLst>
          </p:cNvPr>
          <p:cNvSpPr txBox="1">
            <a:spLocks/>
          </p:cNvSpPr>
          <p:nvPr/>
        </p:nvSpPr>
        <p:spPr>
          <a:xfrm>
            <a:off x="7130988" y="2938113"/>
            <a:ext cx="4017960" cy="1974317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הכינו פוסט / סרטון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/ כתבה בנושא המפרט 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על הבעיה ופתרונות ממה שלמדתם במצגת 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או פתרונות נוספים שלכם.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e-I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e-I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שתפו אותנו.</a:t>
            </a:r>
          </a:p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ISEAELRECYCLING</a:t>
            </a: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</a:p>
          <a:p>
            <a:endParaRPr lang="he-I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96AEDA2-A11F-0F07-CBB8-26AFBA122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5" y="305099"/>
            <a:ext cx="2854717" cy="28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70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2EDCE5A-53D7-E8BF-84E1-393AE37DD9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00667" y="-52181"/>
            <a:ext cx="6244771" cy="1614713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he-IL" dirty="0">
                <a:latin typeface="Calibri Light" panose="020F0302020204030204" pitchFamily="34" charset="0"/>
                <a:cs typeface="Calibri Light" panose="020F0302020204030204" pitchFamily="34" charset="0"/>
              </a:rPr>
              <a:t>פעם היו פה דובים</a:t>
            </a:r>
          </a:p>
        </p:txBody>
      </p:sp>
      <p:pic>
        <p:nvPicPr>
          <p:cNvPr id="10" name="Picture 9" descr="A picture containing tree, mammal, outdoor, laying&#10;&#10;Description automatically generated">
            <a:extLst>
              <a:ext uri="{FF2B5EF4-FFF2-40B4-BE49-F238E27FC236}">
                <a16:creationId xmlns:a16="http://schemas.microsoft.com/office/drawing/2014/main" id="{D34DBCE4-2DAC-7639-F105-22304F3F40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067" y="1290866"/>
            <a:ext cx="8421865" cy="471644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7C77FA6-D2E2-A31D-78CE-ACC2CAC1A3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9436" y="3103219"/>
            <a:ext cx="651562" cy="6515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F0441D-E337-B3E0-FF04-CFEA1F3C5A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327" b="-11892"/>
          <a:stretch/>
        </p:blipFill>
        <p:spPr>
          <a:xfrm>
            <a:off x="6897185" y="791064"/>
            <a:ext cx="5513997" cy="26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79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2EDCE5A-53D7-E8BF-84E1-393AE37DD9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8139" y="739400"/>
            <a:ext cx="11055626" cy="13255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he-IL" dirty="0">
                <a:latin typeface="Calibri Light" panose="020F0302020204030204" pitchFamily="34" charset="0"/>
                <a:cs typeface="Calibri Light" panose="020F0302020204030204" pitchFamily="34" charset="0"/>
              </a:rPr>
              <a:t>בעיית הפסולת האלקטרונית</a:t>
            </a:r>
            <a:endParaRPr lang="he-I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מציין מיקום תוכן 2">
            <a:extLst>
              <a:ext uri="{FF2B5EF4-FFF2-40B4-BE49-F238E27FC236}">
                <a16:creationId xmlns:a16="http://schemas.microsoft.com/office/drawing/2014/main" id="{A2A52D34-779E-3888-F522-D9B9513952FC}"/>
              </a:ext>
            </a:extLst>
          </p:cNvPr>
          <p:cNvSpPr txBox="1">
            <a:spLocks/>
          </p:cNvSpPr>
          <p:nvPr/>
        </p:nvSpPr>
        <p:spPr>
          <a:xfrm>
            <a:off x="983974" y="2058505"/>
            <a:ext cx="2557670" cy="181209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e-IL" sz="4400" b="1" dirty="0"/>
          </a:p>
        </p:txBody>
      </p:sp>
      <p:sp>
        <p:nvSpPr>
          <p:cNvPr id="34" name="כותרת 1">
            <a:extLst>
              <a:ext uri="{FF2B5EF4-FFF2-40B4-BE49-F238E27FC236}">
                <a16:creationId xmlns:a16="http://schemas.microsoft.com/office/drawing/2014/main" id="{7C584C67-5217-3DE2-4FDC-B3A701FC1C14}"/>
              </a:ext>
            </a:extLst>
          </p:cNvPr>
          <p:cNvSpPr txBox="1">
            <a:spLocks/>
          </p:cNvSpPr>
          <p:nvPr/>
        </p:nvSpPr>
        <p:spPr bwMode="auto">
          <a:xfrm>
            <a:off x="3262099" y="551104"/>
            <a:ext cx="8342340" cy="457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>
              <a:defRPr/>
            </a:pPr>
            <a:r>
              <a:rPr lang="he-IL" altLang="en-US" sz="3300" spc="-100" dirty="0">
                <a:latin typeface="Calibri" panose="020F0502020204030204" pitchFamily="34" charset="0"/>
                <a:cs typeface="Calibri" panose="020F0502020204030204" pitchFamily="34" charset="0"/>
              </a:rPr>
              <a:t>מה קרה בסרטון?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DB1D2720-ABE4-6EC1-E664-8088497EA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930" y="4440385"/>
            <a:ext cx="158908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e-IL" altLang="en-US" sz="1500" dirty="0">
                <a:cs typeface="Calibri" panose="020F0502020204030204" pitchFamily="34" charset="0"/>
              </a:rPr>
              <a:t>זריקה </a:t>
            </a:r>
            <a:br>
              <a:rPr lang="en-US" altLang="en-US" sz="1500" dirty="0">
                <a:cs typeface="Calibri" panose="020F0502020204030204" pitchFamily="34" charset="0"/>
              </a:rPr>
            </a:br>
            <a:r>
              <a:rPr lang="he-IL" altLang="en-US" sz="1500" dirty="0">
                <a:cs typeface="Calibri" panose="020F0502020204030204" pitchFamily="34" charset="0"/>
              </a:rPr>
              <a:t>ברחוב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7BDBB4-D0F9-3100-2ADE-CC5FC0A0A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4726" y="4440385"/>
            <a:ext cx="147600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משאית </a:t>
            </a:r>
            <a:br>
              <a:rPr lang="en-US" altLang="en-US" sz="1500" dirty="0">
                <a:cs typeface="Calibri" panose="020F0502020204030204" pitchFamily="34" charset="0"/>
              </a:rPr>
            </a:br>
            <a:r>
              <a:rPr lang="he-IL" altLang="en-US" sz="1500" dirty="0">
                <a:cs typeface="Calibri" panose="020F0502020204030204" pitchFamily="34" charset="0"/>
              </a:rPr>
              <a:t>אוספת מהרחוב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23DE4C-FB27-C708-7652-10DEBA6C1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405" y="4440385"/>
            <a:ext cx="19521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טיפול </a:t>
            </a:r>
            <a:br>
              <a:rPr lang="en-US" altLang="en-US" sz="1500" dirty="0">
                <a:cs typeface="Calibri" panose="020F0502020204030204" pitchFamily="34" charset="0"/>
              </a:rPr>
            </a:br>
            <a:r>
              <a:rPr lang="he-IL" altLang="en-US" sz="1500" dirty="0">
                <a:cs typeface="Calibri" panose="020F0502020204030204" pitchFamily="34" charset="0"/>
              </a:rPr>
              <a:t>שאיננו סביבתי 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42" name="Chevron 15">
            <a:extLst>
              <a:ext uri="{FF2B5EF4-FFF2-40B4-BE49-F238E27FC236}">
                <a16:creationId xmlns:a16="http://schemas.microsoft.com/office/drawing/2014/main" id="{6D726070-70A3-8ADD-0EE9-F36F8F1C9F8A}"/>
              </a:ext>
            </a:extLst>
          </p:cNvPr>
          <p:cNvSpPr/>
          <p:nvPr/>
        </p:nvSpPr>
        <p:spPr>
          <a:xfrm rot="10800000">
            <a:off x="3209542" y="3157724"/>
            <a:ext cx="201469" cy="197501"/>
          </a:xfrm>
          <a:prstGeom prst="chevron">
            <a:avLst/>
          </a:prstGeom>
          <a:solidFill>
            <a:srgbClr val="86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Oval 35">
            <a:extLst>
              <a:ext uri="{FF2B5EF4-FFF2-40B4-BE49-F238E27FC236}">
                <a16:creationId xmlns:a16="http://schemas.microsoft.com/office/drawing/2014/main" id="{DCE75FFA-63A8-3CA7-2200-567AC000763A}"/>
              </a:ext>
            </a:extLst>
          </p:cNvPr>
          <p:cNvSpPr/>
          <p:nvPr/>
        </p:nvSpPr>
        <p:spPr>
          <a:xfrm>
            <a:off x="769048" y="2170946"/>
            <a:ext cx="2159232" cy="2161171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3873" t="-29328" r="-6507" b="-1052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46" name="Rectangle 15">
            <a:extLst>
              <a:ext uri="{FF2B5EF4-FFF2-40B4-BE49-F238E27FC236}">
                <a16:creationId xmlns:a16="http://schemas.microsoft.com/office/drawing/2014/main" id="{E6C637B4-D20D-785A-47EB-35590E882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635" y="4440385"/>
            <a:ext cx="19521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פגיעה במגוון המינים ובריאות האדם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20" name="כותרת 1">
            <a:extLst>
              <a:ext uri="{FF2B5EF4-FFF2-40B4-BE49-F238E27FC236}">
                <a16:creationId xmlns:a16="http://schemas.microsoft.com/office/drawing/2014/main" id="{E3C9E2C9-EEB7-4CB6-0791-2635128602E2}"/>
              </a:ext>
            </a:extLst>
          </p:cNvPr>
          <p:cNvSpPr txBox="1">
            <a:spLocks/>
          </p:cNvSpPr>
          <p:nvPr/>
        </p:nvSpPr>
        <p:spPr>
          <a:xfrm>
            <a:off x="346655" y="6580393"/>
            <a:ext cx="11555895" cy="183142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sz="3200" dirty="0"/>
          </a:p>
        </p:txBody>
      </p:sp>
      <p:sp>
        <p:nvSpPr>
          <p:cNvPr id="49" name="מציין מיקום תוכן 2">
            <a:extLst>
              <a:ext uri="{FF2B5EF4-FFF2-40B4-BE49-F238E27FC236}">
                <a16:creationId xmlns:a16="http://schemas.microsoft.com/office/drawing/2014/main" id="{4AD9167C-2945-1F0B-B530-6DCA252C6F2F}"/>
              </a:ext>
            </a:extLst>
          </p:cNvPr>
          <p:cNvSpPr txBox="1">
            <a:spLocks/>
          </p:cNvSpPr>
          <p:nvPr/>
        </p:nvSpPr>
        <p:spPr>
          <a:xfrm>
            <a:off x="652583" y="1173427"/>
            <a:ext cx="2557670" cy="66928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lang="he-IL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פעם באמת היו במדינת ישראל דובים מזן "דוב סורי"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D9F3B0-C5C2-563A-4EA8-27123FB688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049844" y="841237"/>
            <a:ext cx="6512149" cy="238779"/>
          </a:xfrm>
          <a:prstGeom prst="rect">
            <a:avLst/>
          </a:prstGeom>
        </p:spPr>
      </p:pic>
      <p:sp>
        <p:nvSpPr>
          <p:cNvPr id="13" name="Oval 35">
            <a:extLst>
              <a:ext uri="{FF2B5EF4-FFF2-40B4-BE49-F238E27FC236}">
                <a16:creationId xmlns:a16="http://schemas.microsoft.com/office/drawing/2014/main" id="{821ECA2A-3922-62C4-78AE-AFDF43B063C6}"/>
              </a:ext>
            </a:extLst>
          </p:cNvPr>
          <p:cNvSpPr/>
          <p:nvPr/>
        </p:nvSpPr>
        <p:spPr>
          <a:xfrm>
            <a:off x="3656866" y="2170946"/>
            <a:ext cx="2159232" cy="2161171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48451" t="-43087" r="-89479" b="-20861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25" name="Oval 35">
            <a:extLst>
              <a:ext uri="{FF2B5EF4-FFF2-40B4-BE49-F238E27FC236}">
                <a16:creationId xmlns:a16="http://schemas.microsoft.com/office/drawing/2014/main" id="{6B98902D-260C-8879-15FE-A8C1FBF01EE4}"/>
              </a:ext>
            </a:extLst>
          </p:cNvPr>
          <p:cNvSpPr/>
          <p:nvPr/>
        </p:nvSpPr>
        <p:spPr>
          <a:xfrm>
            <a:off x="6503112" y="2170946"/>
            <a:ext cx="2159232" cy="2161171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468" t="-1" r="-14656" b="1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26" name="Oval 35">
            <a:extLst>
              <a:ext uri="{FF2B5EF4-FFF2-40B4-BE49-F238E27FC236}">
                <a16:creationId xmlns:a16="http://schemas.microsoft.com/office/drawing/2014/main" id="{6A8AE875-39FA-7FD1-0BF5-3051912420B6}"/>
              </a:ext>
            </a:extLst>
          </p:cNvPr>
          <p:cNvSpPr/>
          <p:nvPr/>
        </p:nvSpPr>
        <p:spPr>
          <a:xfrm>
            <a:off x="9326146" y="2170946"/>
            <a:ext cx="2159232" cy="2161171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53606" t="-13118" r="-19321" b="-1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27" name="Chevron 15">
            <a:extLst>
              <a:ext uri="{FF2B5EF4-FFF2-40B4-BE49-F238E27FC236}">
                <a16:creationId xmlns:a16="http://schemas.microsoft.com/office/drawing/2014/main" id="{031EE46D-5884-9599-F05E-E3C6DFF91972}"/>
              </a:ext>
            </a:extLst>
          </p:cNvPr>
          <p:cNvSpPr/>
          <p:nvPr/>
        </p:nvSpPr>
        <p:spPr>
          <a:xfrm rot="10800000">
            <a:off x="6074662" y="3157724"/>
            <a:ext cx="201469" cy="197501"/>
          </a:xfrm>
          <a:prstGeom prst="chevron">
            <a:avLst/>
          </a:prstGeom>
          <a:solidFill>
            <a:srgbClr val="86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hevron 15">
            <a:extLst>
              <a:ext uri="{FF2B5EF4-FFF2-40B4-BE49-F238E27FC236}">
                <a16:creationId xmlns:a16="http://schemas.microsoft.com/office/drawing/2014/main" id="{68040DBB-307D-B8F3-DCA7-AEB85C8B67B3}"/>
              </a:ext>
            </a:extLst>
          </p:cNvPr>
          <p:cNvSpPr/>
          <p:nvPr/>
        </p:nvSpPr>
        <p:spPr>
          <a:xfrm rot="10800000">
            <a:off x="8878822" y="3157724"/>
            <a:ext cx="201469" cy="197501"/>
          </a:xfrm>
          <a:prstGeom prst="chevron">
            <a:avLst/>
          </a:prstGeom>
          <a:solidFill>
            <a:srgbClr val="86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1" fontAlgn="base" latinLnBrk="0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3AD33662-29C6-3BD8-806D-17F92413751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965" y="537663"/>
            <a:ext cx="1457182" cy="669287"/>
          </a:xfrm>
          <a:prstGeom prst="rect">
            <a:avLst/>
          </a:prstGeom>
        </p:spPr>
      </p:pic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EAB6D2F1-EF29-0673-5C16-8894AA3C4243}"/>
              </a:ext>
            </a:extLst>
          </p:cNvPr>
          <p:cNvSpPr/>
          <p:nvPr/>
        </p:nvSpPr>
        <p:spPr>
          <a:xfrm>
            <a:off x="769048" y="1124659"/>
            <a:ext cx="2641963" cy="6692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3BB6DD7E-37AB-3263-164B-66278A2E8817}"/>
              </a:ext>
            </a:extLst>
          </p:cNvPr>
          <p:cNvSpPr txBox="1">
            <a:spLocks/>
          </p:cNvSpPr>
          <p:nvPr/>
        </p:nvSpPr>
        <p:spPr>
          <a:xfrm>
            <a:off x="3822770" y="5631674"/>
            <a:ext cx="4223728" cy="46460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Arial" panose="020B0604020202020204" pitchFamily="34" charset="0"/>
              <a:buNone/>
            </a:pPr>
            <a:r>
              <a:rPr lang="he-I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מדוע לדעתכם בחרנו לעשות את הסרטון לאחור?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2F413E-BBCD-5E7A-FE55-63E1829C893B}"/>
              </a:ext>
            </a:extLst>
          </p:cNvPr>
          <p:cNvSpPr txBox="1"/>
          <p:nvPr/>
        </p:nvSpPr>
        <p:spPr>
          <a:xfrm>
            <a:off x="6192936" y="5451500"/>
            <a:ext cx="1839742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he-IL" sz="1800" b="1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שאלה למחשבה</a:t>
            </a:r>
            <a:endParaRPr lang="en-IL" b="1" dirty="0">
              <a:solidFill>
                <a:srgbClr val="89BE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86C21A0-4331-5601-853E-FC93A25F807D}"/>
              </a:ext>
            </a:extLst>
          </p:cNvPr>
          <p:cNvSpPr/>
          <p:nvPr/>
        </p:nvSpPr>
        <p:spPr>
          <a:xfrm>
            <a:off x="3822770" y="5398080"/>
            <a:ext cx="4390914" cy="6692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095EAB6-3C0C-F26F-7EEB-BE05D8AFFC64}"/>
              </a:ext>
            </a:extLst>
          </p:cNvPr>
          <p:cNvGrpSpPr/>
          <p:nvPr/>
        </p:nvGrpSpPr>
        <p:grpSpPr>
          <a:xfrm>
            <a:off x="8019310" y="5283546"/>
            <a:ext cx="601080" cy="636777"/>
            <a:chOff x="7452736" y="5358190"/>
            <a:chExt cx="601080" cy="63677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1A091BF-2A64-01B5-9959-7582A3C36A6D}"/>
                </a:ext>
              </a:extLst>
            </p:cNvPr>
            <p:cNvGrpSpPr/>
            <p:nvPr/>
          </p:nvGrpSpPr>
          <p:grpSpPr>
            <a:xfrm>
              <a:off x="7452736" y="5358190"/>
              <a:ext cx="601080" cy="590931"/>
              <a:chOff x="8725066" y="5154290"/>
              <a:chExt cx="601080" cy="59093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689D4F3-37FF-23D5-7652-CAEEDD785FE5}"/>
                  </a:ext>
                </a:extLst>
              </p:cNvPr>
              <p:cNvSpPr/>
              <p:nvPr/>
            </p:nvSpPr>
            <p:spPr>
              <a:xfrm>
                <a:off x="8784971" y="5154290"/>
                <a:ext cx="541175" cy="541175"/>
              </a:xfrm>
              <a:prstGeom prst="ellipse">
                <a:avLst/>
              </a:prstGeom>
              <a:solidFill>
                <a:srgbClr val="89BE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9" name="Triangle 8">
                <a:extLst>
                  <a:ext uri="{FF2B5EF4-FFF2-40B4-BE49-F238E27FC236}">
                    <a16:creationId xmlns:a16="http://schemas.microsoft.com/office/drawing/2014/main" id="{924DC635-B469-793F-F9AA-F0C38F6D1605}"/>
                  </a:ext>
                </a:extLst>
              </p:cNvPr>
              <p:cNvSpPr/>
              <p:nvPr/>
            </p:nvSpPr>
            <p:spPr>
              <a:xfrm rot="10800000" flipH="1">
                <a:off x="8725066" y="5445670"/>
                <a:ext cx="541175" cy="299551"/>
              </a:xfrm>
              <a:custGeom>
                <a:avLst/>
                <a:gdLst>
                  <a:gd name="connsiteX0" fmla="*/ 0 w 639874"/>
                  <a:gd name="connsiteY0" fmla="*/ 448841 h 448841"/>
                  <a:gd name="connsiteX1" fmla="*/ 319937 w 639874"/>
                  <a:gd name="connsiteY1" fmla="*/ 0 h 448841"/>
                  <a:gd name="connsiteX2" fmla="*/ 639874 w 639874"/>
                  <a:gd name="connsiteY2" fmla="*/ 448841 h 448841"/>
                  <a:gd name="connsiteX3" fmla="*/ 0 w 639874"/>
                  <a:gd name="connsiteY3" fmla="*/ 448841 h 448841"/>
                  <a:gd name="connsiteX0" fmla="*/ 0 w 639874"/>
                  <a:gd name="connsiteY0" fmla="*/ 299551 h 299551"/>
                  <a:gd name="connsiteX1" fmla="*/ 21357 w 639874"/>
                  <a:gd name="connsiteY1" fmla="*/ 0 h 299551"/>
                  <a:gd name="connsiteX2" fmla="*/ 639874 w 639874"/>
                  <a:gd name="connsiteY2" fmla="*/ 299551 h 299551"/>
                  <a:gd name="connsiteX3" fmla="*/ 0 w 639874"/>
                  <a:gd name="connsiteY3" fmla="*/ 299551 h 299551"/>
                  <a:gd name="connsiteX0" fmla="*/ 71949 w 618517"/>
                  <a:gd name="connsiteY0" fmla="*/ 290220 h 299551"/>
                  <a:gd name="connsiteX1" fmla="*/ 0 w 618517"/>
                  <a:gd name="connsiteY1" fmla="*/ 0 h 299551"/>
                  <a:gd name="connsiteX2" fmla="*/ 618517 w 618517"/>
                  <a:gd name="connsiteY2" fmla="*/ 299551 h 299551"/>
                  <a:gd name="connsiteX3" fmla="*/ 71949 w 618517"/>
                  <a:gd name="connsiteY3" fmla="*/ 290220 h 299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8517" h="299551">
                    <a:moveTo>
                      <a:pt x="71949" y="290220"/>
                    </a:moveTo>
                    <a:lnTo>
                      <a:pt x="0" y="0"/>
                    </a:lnTo>
                    <a:lnTo>
                      <a:pt x="618517" y="299551"/>
                    </a:lnTo>
                    <a:lnTo>
                      <a:pt x="71949" y="290220"/>
                    </a:lnTo>
                    <a:close/>
                  </a:path>
                </a:pathLst>
              </a:custGeom>
              <a:solidFill>
                <a:srgbClr val="89BE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0418BE-BCC2-130F-4C0D-F51E16A98BF3}"/>
                </a:ext>
              </a:extLst>
            </p:cNvPr>
            <p:cNvSpPr txBox="1"/>
            <p:nvPr/>
          </p:nvSpPr>
          <p:spPr>
            <a:xfrm>
              <a:off x="7536144" y="5574852"/>
              <a:ext cx="481761" cy="4201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I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990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21">
            <a:extLst>
              <a:ext uri="{FF2B5EF4-FFF2-40B4-BE49-F238E27FC236}">
                <a16:creationId xmlns:a16="http://schemas.microsoft.com/office/drawing/2014/main" id="{866DD1D2-4C71-A885-D400-C404C59C691E}"/>
              </a:ext>
            </a:extLst>
          </p:cNvPr>
          <p:cNvSpPr txBox="1"/>
          <p:nvPr/>
        </p:nvSpPr>
        <p:spPr>
          <a:xfrm>
            <a:off x="8692807" y="2647215"/>
            <a:ext cx="2931006" cy="643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he-IL" sz="1700" dirty="0">
                <a:latin typeface="Calibri" panose="020F0502020204030204" pitchFamily="34" charset="0"/>
                <a:cs typeface="Calibri" panose="020F0502020204030204" pitchFamily="34" charset="0"/>
              </a:rPr>
              <a:t>פסולת אלקטרונית מכילה מגוון רחב של חומרים רעילים ומתכות נדירות </a:t>
            </a:r>
          </a:p>
        </p:txBody>
      </p:sp>
      <p:sp>
        <p:nvSpPr>
          <p:cNvPr id="10" name="כותרת 1">
            <a:extLst>
              <a:ext uri="{FF2B5EF4-FFF2-40B4-BE49-F238E27FC236}">
                <a16:creationId xmlns:a16="http://schemas.microsoft.com/office/drawing/2014/main" id="{FD72CDBB-1D2F-F999-6F42-03CA5685970B}"/>
              </a:ext>
            </a:extLst>
          </p:cNvPr>
          <p:cNvSpPr txBox="1">
            <a:spLocks/>
          </p:cNvSpPr>
          <p:nvPr/>
        </p:nvSpPr>
        <p:spPr>
          <a:xfrm>
            <a:off x="8239991" y="1382028"/>
            <a:ext cx="3383822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  <a:buFont typeface="Arial" panose="020B0604020202020204" pitchFamily="34" charset="0"/>
              <a:buNone/>
            </a:pPr>
            <a:r>
              <a:rPr lang="he-IL" dirty="0">
                <a:latin typeface="Calibri Light" panose="020F0302020204030204" pitchFamily="34" charset="0"/>
                <a:cs typeface="Calibri Light" panose="020F0302020204030204" pitchFamily="34" charset="0"/>
              </a:rPr>
              <a:t>הרכב הפסולת האלקטרונית</a:t>
            </a:r>
          </a:p>
        </p:txBody>
      </p:sp>
      <p:sp>
        <p:nvSpPr>
          <p:cNvPr id="11" name="כותרת 1">
            <a:extLst>
              <a:ext uri="{FF2B5EF4-FFF2-40B4-BE49-F238E27FC236}">
                <a16:creationId xmlns:a16="http://schemas.microsoft.com/office/drawing/2014/main" id="{E3B503F5-0F92-BFA8-8363-AF42E478BACB}"/>
              </a:ext>
            </a:extLst>
          </p:cNvPr>
          <p:cNvSpPr txBox="1">
            <a:spLocks/>
          </p:cNvSpPr>
          <p:nvPr/>
        </p:nvSpPr>
        <p:spPr bwMode="auto">
          <a:xfrm>
            <a:off x="7874737" y="805025"/>
            <a:ext cx="3755982" cy="457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>
              <a:defRPr/>
            </a:pPr>
            <a:r>
              <a:rPr lang="he-IL" altLang="en-US" sz="3300" spc="-100" dirty="0">
                <a:latin typeface="Calibri" panose="020F0502020204030204" pitchFamily="34" charset="0"/>
                <a:cs typeface="Calibri" panose="020F0502020204030204" pitchFamily="34" charset="0"/>
              </a:rPr>
              <a:t>מה קרה בסרטון?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E45D72-F806-35B7-985C-73489D725D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08" b="-20140"/>
          <a:stretch/>
        </p:blipFill>
        <p:spPr>
          <a:xfrm>
            <a:off x="8239992" y="1095158"/>
            <a:ext cx="4356126" cy="286870"/>
          </a:xfrm>
          <a:prstGeom prst="rect">
            <a:avLst/>
          </a:prstGeom>
        </p:spPr>
      </p:pic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1EFD8F36-9944-EF11-D1DB-335D1943F66E}"/>
              </a:ext>
            </a:extLst>
          </p:cNvPr>
          <p:cNvGrpSpPr/>
          <p:nvPr/>
        </p:nvGrpSpPr>
        <p:grpSpPr>
          <a:xfrm>
            <a:off x="1502590" y="2745195"/>
            <a:ext cx="6938219" cy="3189086"/>
            <a:chOff x="741979" y="921675"/>
            <a:chExt cx="6938219" cy="3189086"/>
          </a:xfrm>
        </p:grpSpPr>
        <p:sp>
          <p:nvSpPr>
            <p:cNvPr id="2" name="כותרת 1">
              <a:extLst>
                <a:ext uri="{FF2B5EF4-FFF2-40B4-BE49-F238E27FC236}">
                  <a16:creationId xmlns:a16="http://schemas.microsoft.com/office/drawing/2014/main" id="{7A701BE9-9F98-D860-5DAD-6CE1AADB8793}"/>
                </a:ext>
              </a:extLst>
            </p:cNvPr>
            <p:cNvSpPr txBox="1">
              <a:spLocks/>
            </p:cNvSpPr>
            <p:nvPr/>
          </p:nvSpPr>
          <p:spPr>
            <a:xfrm>
              <a:off x="5294982" y="3162914"/>
              <a:ext cx="2267604" cy="530498"/>
            </a:xfrm>
            <a:prstGeom prst="rect">
              <a:avLst/>
            </a:prstGeom>
          </p:spPr>
          <p:txBody>
            <a:bodyPr vert="horz" lIns="91440" tIns="45720" rIns="91440" bIns="45720" rtlCol="1" anchor="ctr">
              <a:normAutofit/>
            </a:bodyPr>
            <a:lstStyle>
              <a:lvl1pPr algn="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he-IL" sz="1500" b="1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מתכות יקרות כגון: </a:t>
              </a:r>
              <a:br>
                <a:rPr lang="en-US" sz="1500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he-IL" sz="1500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זהב ונחושת</a:t>
              </a:r>
            </a:p>
          </p:txBody>
        </p:sp>
        <p:grpSp>
          <p:nvGrpSpPr>
            <p:cNvPr id="8" name="קבוצה 7">
              <a:extLst>
                <a:ext uri="{FF2B5EF4-FFF2-40B4-BE49-F238E27FC236}">
                  <a16:creationId xmlns:a16="http://schemas.microsoft.com/office/drawing/2014/main" id="{C947E2C3-66A7-7D5E-71A9-DB14086D9392}"/>
                </a:ext>
              </a:extLst>
            </p:cNvPr>
            <p:cNvGrpSpPr/>
            <p:nvPr/>
          </p:nvGrpSpPr>
          <p:grpSpPr>
            <a:xfrm>
              <a:off x="741979" y="921675"/>
              <a:ext cx="6938219" cy="3189086"/>
              <a:chOff x="741979" y="926425"/>
              <a:chExt cx="6938219" cy="3189086"/>
            </a:xfrm>
          </p:grpSpPr>
          <p:sp>
            <p:nvSpPr>
              <p:cNvPr id="3" name="כותרת 1">
                <a:extLst>
                  <a:ext uri="{FF2B5EF4-FFF2-40B4-BE49-F238E27FC236}">
                    <a16:creationId xmlns:a16="http://schemas.microsoft.com/office/drawing/2014/main" id="{5B271E9F-2936-CAD0-3C6F-8F0575824D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4143" y="2824542"/>
                <a:ext cx="2045879" cy="776702"/>
              </a:xfrm>
              <a:prstGeom prst="rect">
                <a:avLst/>
              </a:prstGeom>
            </p:spPr>
            <p:txBody>
              <a:bodyPr vert="horz" lIns="91440" tIns="45720" rIns="91440" bIns="45720" rtlCol="1" anchor="ctr">
                <a:normAutofit fontScale="97500"/>
              </a:bodyPr>
              <a:lstStyle>
                <a:lvl1pPr algn="r" defTabSz="914400" rtl="1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he-IL" sz="1500" b="1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חומרים נפיצים</a:t>
                </a:r>
                <a:r>
                  <a:rPr lang="en-US" sz="1500" b="1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he-IL" sz="1500" b="1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כגון: </a:t>
                </a:r>
                <a:br>
                  <a:rPr lang="en-US" sz="1500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he-IL" sz="1500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ליתיום </a:t>
                </a:r>
                <a:br>
                  <a:rPr lang="he-IL" sz="1800" dirty="0"/>
                </a:br>
                <a:endParaRPr lang="he-IL" sz="1800" dirty="0"/>
              </a:p>
            </p:txBody>
          </p:sp>
          <p:sp>
            <p:nvSpPr>
              <p:cNvPr id="4" name="כותרת 1">
                <a:extLst>
                  <a:ext uri="{FF2B5EF4-FFF2-40B4-BE49-F238E27FC236}">
                    <a16:creationId xmlns:a16="http://schemas.microsoft.com/office/drawing/2014/main" id="{EAAAF5C9-56A7-B949-C35B-F943D0DEEE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1979" y="1015967"/>
                <a:ext cx="2221280" cy="641903"/>
              </a:xfrm>
              <a:prstGeom prst="rect">
                <a:avLst/>
              </a:prstGeom>
            </p:spPr>
            <p:txBody>
              <a:bodyPr vert="horz" lIns="91440" tIns="45720" rIns="91440" bIns="45720" rtlCol="1" anchor="ctr">
                <a:normAutofit fontScale="97500"/>
              </a:bodyPr>
              <a:lstStyle>
                <a:lvl1pPr algn="r" defTabSz="914400" rtl="1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he-IL" sz="1500" b="1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חומרים רעילים כגון: </a:t>
                </a:r>
                <a:br>
                  <a:rPr lang="en-US" sz="1500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he-IL" sz="1500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כספית, גזי קירור</a:t>
                </a: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8D10C428-B2B9-16B8-D3B9-BACDCC990F8E}"/>
                  </a:ext>
                </a:extLst>
              </p:cNvPr>
              <p:cNvSpPr/>
              <p:nvPr/>
            </p:nvSpPr>
            <p:spPr>
              <a:xfrm flipH="1">
                <a:off x="1224197" y="2763163"/>
                <a:ext cx="2966499" cy="560832"/>
              </a:xfrm>
              <a:custGeom>
                <a:avLst/>
                <a:gdLst>
                  <a:gd name="connsiteX0" fmla="*/ 2048256 w 2048256"/>
                  <a:gd name="connsiteY0" fmla="*/ 0 h 560832"/>
                  <a:gd name="connsiteX1" fmla="*/ 2048256 w 2048256"/>
                  <a:gd name="connsiteY1" fmla="*/ 560832 h 560832"/>
                  <a:gd name="connsiteX2" fmla="*/ 0 w 2048256"/>
                  <a:gd name="connsiteY2" fmla="*/ 560832 h 56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8256" h="560832">
                    <a:moveTo>
                      <a:pt x="2048256" y="0"/>
                    </a:moveTo>
                    <a:lnTo>
                      <a:pt x="2048256" y="560832"/>
                    </a:lnTo>
                    <a:lnTo>
                      <a:pt x="0" y="560832"/>
                    </a:lnTo>
                  </a:path>
                </a:pathLst>
              </a:custGeom>
              <a:noFill/>
              <a:ln>
                <a:solidFill>
                  <a:srgbClr val="53873D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37453A37-E9DD-E0E2-8BF1-DE78B421B8D4}"/>
                  </a:ext>
                </a:extLst>
              </p:cNvPr>
              <p:cNvSpPr/>
              <p:nvPr/>
            </p:nvSpPr>
            <p:spPr>
              <a:xfrm>
                <a:off x="4749192" y="3148584"/>
                <a:ext cx="2931006" cy="560832"/>
              </a:xfrm>
              <a:custGeom>
                <a:avLst/>
                <a:gdLst>
                  <a:gd name="connsiteX0" fmla="*/ 2048256 w 2048256"/>
                  <a:gd name="connsiteY0" fmla="*/ 0 h 560832"/>
                  <a:gd name="connsiteX1" fmla="*/ 2048256 w 2048256"/>
                  <a:gd name="connsiteY1" fmla="*/ 560832 h 560832"/>
                  <a:gd name="connsiteX2" fmla="*/ 0 w 2048256"/>
                  <a:gd name="connsiteY2" fmla="*/ 560832 h 56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8256" h="560832">
                    <a:moveTo>
                      <a:pt x="2048256" y="0"/>
                    </a:moveTo>
                    <a:lnTo>
                      <a:pt x="2048256" y="560832"/>
                    </a:lnTo>
                    <a:lnTo>
                      <a:pt x="0" y="560832"/>
                    </a:lnTo>
                  </a:path>
                </a:pathLst>
              </a:custGeom>
              <a:noFill/>
              <a:ln>
                <a:solidFill>
                  <a:srgbClr val="53873D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EB15787D-60C8-8D05-9ED5-410A1A1DDA3B}"/>
                  </a:ext>
                </a:extLst>
              </p:cNvPr>
              <p:cNvSpPr/>
              <p:nvPr/>
            </p:nvSpPr>
            <p:spPr>
              <a:xfrm flipH="1">
                <a:off x="1240627" y="1095137"/>
                <a:ext cx="2950068" cy="560832"/>
              </a:xfrm>
              <a:custGeom>
                <a:avLst/>
                <a:gdLst>
                  <a:gd name="connsiteX0" fmla="*/ 2048256 w 2048256"/>
                  <a:gd name="connsiteY0" fmla="*/ 0 h 560832"/>
                  <a:gd name="connsiteX1" fmla="*/ 2048256 w 2048256"/>
                  <a:gd name="connsiteY1" fmla="*/ 560832 h 560832"/>
                  <a:gd name="connsiteX2" fmla="*/ 0 w 2048256"/>
                  <a:gd name="connsiteY2" fmla="*/ 560832 h 56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8256" h="560832">
                    <a:moveTo>
                      <a:pt x="2048256" y="0"/>
                    </a:moveTo>
                    <a:lnTo>
                      <a:pt x="2048256" y="560832"/>
                    </a:lnTo>
                    <a:lnTo>
                      <a:pt x="0" y="560832"/>
                    </a:lnTo>
                  </a:path>
                </a:pathLst>
              </a:custGeom>
              <a:noFill/>
              <a:ln>
                <a:solidFill>
                  <a:srgbClr val="53873D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84AC7A0-DB4F-5678-C2D9-5B68F0B22D8F}"/>
                  </a:ext>
                </a:extLst>
              </p:cNvPr>
              <p:cNvSpPr/>
              <p:nvPr/>
            </p:nvSpPr>
            <p:spPr>
              <a:xfrm>
                <a:off x="4730396" y="1922685"/>
                <a:ext cx="2931006" cy="560832"/>
              </a:xfrm>
              <a:custGeom>
                <a:avLst/>
                <a:gdLst>
                  <a:gd name="connsiteX0" fmla="*/ 2048256 w 2048256"/>
                  <a:gd name="connsiteY0" fmla="*/ 0 h 560832"/>
                  <a:gd name="connsiteX1" fmla="*/ 2048256 w 2048256"/>
                  <a:gd name="connsiteY1" fmla="*/ 560832 h 560832"/>
                  <a:gd name="connsiteX2" fmla="*/ 0 w 2048256"/>
                  <a:gd name="connsiteY2" fmla="*/ 560832 h 56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8256" h="560832">
                    <a:moveTo>
                      <a:pt x="2048256" y="0"/>
                    </a:moveTo>
                    <a:lnTo>
                      <a:pt x="2048256" y="560832"/>
                    </a:lnTo>
                    <a:lnTo>
                      <a:pt x="0" y="560832"/>
                    </a:lnTo>
                  </a:path>
                </a:pathLst>
              </a:custGeom>
              <a:noFill/>
              <a:ln>
                <a:solidFill>
                  <a:srgbClr val="53873D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/>
              </a:p>
            </p:txBody>
          </p:sp>
          <p:sp>
            <p:nvSpPr>
              <p:cNvPr id="13" name="Oval 35">
                <a:extLst>
                  <a:ext uri="{FF2B5EF4-FFF2-40B4-BE49-F238E27FC236}">
                    <a16:creationId xmlns:a16="http://schemas.microsoft.com/office/drawing/2014/main" id="{5B6FFF4D-2474-77CE-BF1B-FA735AF98726}"/>
                  </a:ext>
                </a:extLst>
              </p:cNvPr>
              <p:cNvSpPr/>
              <p:nvPr/>
            </p:nvSpPr>
            <p:spPr>
              <a:xfrm>
                <a:off x="2928142" y="926425"/>
                <a:ext cx="3186226" cy="3189086"/>
              </a:xfrm>
              <a:prstGeom prst="ellipse">
                <a:avLst/>
              </a:prstGeom>
              <a:blipFill dpi="0"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-48000" t="-43000" r="-89000" b="-21000"/>
                </a:stretch>
              </a:blip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algn="ctr" defTabSz="914400" rtl="1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dirty="0"/>
              </a:p>
            </p:txBody>
          </p:sp>
        </p:grpSp>
      </p:grpSp>
      <p:sp>
        <p:nvSpPr>
          <p:cNvPr id="16" name="כותרת 1">
            <a:extLst>
              <a:ext uri="{FF2B5EF4-FFF2-40B4-BE49-F238E27FC236}">
                <a16:creationId xmlns:a16="http://schemas.microsoft.com/office/drawing/2014/main" id="{0810184D-9E47-679E-2D7F-0D09D44B2BC7}"/>
              </a:ext>
            </a:extLst>
          </p:cNvPr>
          <p:cNvSpPr txBox="1">
            <a:spLocks/>
          </p:cNvSpPr>
          <p:nvPr/>
        </p:nvSpPr>
        <p:spPr>
          <a:xfrm>
            <a:off x="6087030" y="3674607"/>
            <a:ext cx="2221280" cy="64190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15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משאבים מתכלים </a:t>
            </a:r>
          </a:p>
          <a:p>
            <a:r>
              <a:rPr lang="he-IL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כגון: מתכות</a:t>
            </a:r>
          </a:p>
        </p:txBody>
      </p: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FA857F63-D9C2-1D77-C45C-FC9B0A2C1ADE}"/>
              </a:ext>
            </a:extLst>
          </p:cNvPr>
          <p:cNvGrpSpPr/>
          <p:nvPr/>
        </p:nvGrpSpPr>
        <p:grpSpPr>
          <a:xfrm>
            <a:off x="1686900" y="862805"/>
            <a:ext cx="2645574" cy="1104918"/>
            <a:chOff x="47942" y="862805"/>
            <a:chExt cx="2645574" cy="1104918"/>
          </a:xfrm>
        </p:grpSpPr>
        <p:sp>
          <p:nvSpPr>
            <p:cNvPr id="17" name="תיבת טקסט 21">
              <a:extLst>
                <a:ext uri="{FF2B5EF4-FFF2-40B4-BE49-F238E27FC236}">
                  <a16:creationId xmlns:a16="http://schemas.microsoft.com/office/drawing/2014/main" id="{F96C1EAD-482E-8E08-4F15-E341EB3E6A64}"/>
                </a:ext>
              </a:extLst>
            </p:cNvPr>
            <p:cNvSpPr txBox="1"/>
            <p:nvPr/>
          </p:nvSpPr>
          <p:spPr>
            <a:xfrm>
              <a:off x="47942" y="862805"/>
              <a:ext cx="2221280" cy="1104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he-IL" sz="1600" b="1" dirty="0">
                  <a:solidFill>
                    <a:srgbClr val="89BE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טיפול סביבתי </a:t>
              </a:r>
              <a:b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e-IL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מחזיר את אותן מתכות וחומרים מבוקשים לתעשייה  ושומר על הסביבה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ADD0A68-C5E8-2EEF-ECF8-4430A1FB6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05922" y="990090"/>
              <a:ext cx="287594" cy="221226"/>
            </a:xfrm>
            <a:prstGeom prst="rect">
              <a:avLst/>
            </a:prstGeom>
          </p:spPr>
        </p:pic>
        <p:cxnSp>
          <p:nvCxnSpPr>
            <p:cNvPr id="21" name="מחבר חץ ישר 20">
              <a:extLst>
                <a:ext uri="{FF2B5EF4-FFF2-40B4-BE49-F238E27FC236}">
                  <a16:creationId xmlns:a16="http://schemas.microsoft.com/office/drawing/2014/main" id="{9D48F4C4-F465-2A78-EBD4-CC1DB91236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9222" y="938787"/>
              <a:ext cx="0" cy="9529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27FAA215-BBD7-344C-5E65-5D364CBEC7A7}"/>
              </a:ext>
            </a:extLst>
          </p:cNvPr>
          <p:cNvGrpSpPr/>
          <p:nvPr/>
        </p:nvGrpSpPr>
        <p:grpSpPr>
          <a:xfrm>
            <a:off x="4393708" y="862805"/>
            <a:ext cx="2232190" cy="1104918"/>
            <a:chOff x="2754750" y="862805"/>
            <a:chExt cx="2232190" cy="1104918"/>
          </a:xfrm>
        </p:grpSpPr>
        <p:sp>
          <p:nvSpPr>
            <p:cNvPr id="18" name="תיבת טקסט 21">
              <a:extLst>
                <a:ext uri="{FF2B5EF4-FFF2-40B4-BE49-F238E27FC236}">
                  <a16:creationId xmlns:a16="http://schemas.microsoft.com/office/drawing/2014/main" id="{4CE3B452-E9B6-AF4F-855D-14EF08B00CE9}"/>
                </a:ext>
              </a:extLst>
            </p:cNvPr>
            <p:cNvSpPr txBox="1"/>
            <p:nvPr/>
          </p:nvSpPr>
          <p:spPr>
            <a:xfrm>
              <a:off x="2754750" y="862805"/>
              <a:ext cx="1884405" cy="1104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he-IL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טיפול שאיננו סביבתי</a:t>
              </a:r>
              <a:r>
                <a:rPr lang="he-IL" sz="1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he-IL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מהווה את הזיהום המשמעותי ביותר מהפסולת הביתית שלנו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962E736-6386-F60F-D1A7-DA4E3C052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30905" y="997796"/>
              <a:ext cx="256035" cy="256035"/>
            </a:xfrm>
            <a:prstGeom prst="rect">
              <a:avLst/>
            </a:prstGeom>
          </p:spPr>
        </p:pic>
        <p:cxnSp>
          <p:nvCxnSpPr>
            <p:cNvPr id="23" name="מחבר חץ ישר 22">
              <a:extLst>
                <a:ext uri="{FF2B5EF4-FFF2-40B4-BE49-F238E27FC236}">
                  <a16:creationId xmlns:a16="http://schemas.microsoft.com/office/drawing/2014/main" id="{68867B7D-DEB4-E36C-F710-BC03E2991074}"/>
                </a:ext>
              </a:extLst>
            </p:cNvPr>
            <p:cNvCxnSpPr>
              <a:cxnSpLocks/>
            </p:cNvCxnSpPr>
            <p:nvPr/>
          </p:nvCxnSpPr>
          <p:spPr>
            <a:xfrm>
              <a:off x="4641600" y="997796"/>
              <a:ext cx="0" cy="84565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כותרת 1">
            <a:extLst>
              <a:ext uri="{FF2B5EF4-FFF2-40B4-BE49-F238E27FC236}">
                <a16:creationId xmlns:a16="http://schemas.microsoft.com/office/drawing/2014/main" id="{461D9C79-9B19-2A58-9DB8-2FC62C06D60B}"/>
              </a:ext>
            </a:extLst>
          </p:cNvPr>
          <p:cNvSpPr txBox="1">
            <a:spLocks/>
          </p:cNvSpPr>
          <p:nvPr/>
        </p:nvSpPr>
        <p:spPr>
          <a:xfrm>
            <a:off x="8885756" y="4127165"/>
            <a:ext cx="2659955" cy="1337381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</a:pPr>
            <a:endParaRPr lang="he-IL" dirty="0">
              <a:latin typeface="+mn-lt"/>
            </a:endParaRPr>
          </a:p>
        </p:txBody>
      </p:sp>
      <p:sp>
        <p:nvSpPr>
          <p:cNvPr id="24" name="Rounded Rectangle 6">
            <a:extLst>
              <a:ext uri="{FF2B5EF4-FFF2-40B4-BE49-F238E27FC236}">
                <a16:creationId xmlns:a16="http://schemas.microsoft.com/office/drawing/2014/main" id="{458ACD08-AB6A-D73A-87FF-CAD8C936068C}"/>
              </a:ext>
            </a:extLst>
          </p:cNvPr>
          <p:cNvSpPr/>
          <p:nvPr/>
        </p:nvSpPr>
        <p:spPr>
          <a:xfrm>
            <a:off x="8692808" y="4194952"/>
            <a:ext cx="2852904" cy="1225061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200"/>
              </a:lnSpc>
            </a:pPr>
            <a:r>
              <a:rPr lang="he-IL" sz="1800">
                <a:latin typeface="Calibri" panose="020F0502020204030204" pitchFamily="34" charset="0"/>
                <a:cs typeface="Calibri" panose="020F0502020204030204" pitchFamily="34" charset="0"/>
              </a:rPr>
              <a:t>פסולת אלקטרונית מכילה מגוון רחב של חומרים רעילים ומתכות נדירות </a:t>
            </a:r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5" descr="Logo&#10;&#10;Description automatically generated">
            <a:extLst>
              <a:ext uri="{FF2B5EF4-FFF2-40B4-BE49-F238E27FC236}">
                <a16:creationId xmlns:a16="http://schemas.microsoft.com/office/drawing/2014/main" id="{92E32429-280D-43BF-C604-29BAF0DFA8E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399" y="3553674"/>
            <a:ext cx="1211312" cy="582130"/>
          </a:xfrm>
          <a:prstGeom prst="rect">
            <a:avLst/>
          </a:prstGeom>
        </p:spPr>
      </p:pic>
      <p:sp>
        <p:nvSpPr>
          <p:cNvPr id="27" name="תיבת טקסט 21">
            <a:extLst>
              <a:ext uri="{FF2B5EF4-FFF2-40B4-BE49-F238E27FC236}">
                <a16:creationId xmlns:a16="http://schemas.microsoft.com/office/drawing/2014/main" id="{C140A8CE-9C30-1409-59F1-19CADD5D05EF}"/>
              </a:ext>
            </a:extLst>
          </p:cNvPr>
          <p:cNvSpPr txBox="1"/>
          <p:nvPr/>
        </p:nvSpPr>
        <p:spPr>
          <a:xfrm>
            <a:off x="8593992" y="4226586"/>
            <a:ext cx="2931006" cy="1207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he-IL" sz="1700" dirty="0">
                <a:latin typeface="Calibri" panose="020F0502020204030204" pitchFamily="34" charset="0"/>
                <a:cs typeface="Calibri" panose="020F0502020204030204" pitchFamily="34" charset="0"/>
              </a:rPr>
              <a:t>המחיר הבריאותי של שריפה פיראטית כבד מאוד וכולל בין היתר: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700" dirty="0">
                <a:latin typeface="Calibri" panose="020F0502020204030204" pitchFamily="34" charset="0"/>
                <a:cs typeface="Calibri" panose="020F0502020204030204" pitchFamily="34" charset="0"/>
              </a:rPr>
              <a:t> התפתחות דלקות בדרכי הנשימה, אסטמה וסרטן.</a:t>
            </a:r>
          </a:p>
        </p:txBody>
      </p:sp>
    </p:spTree>
    <p:extLst>
      <p:ext uri="{BB962C8B-B14F-4D97-AF65-F5344CB8AC3E}">
        <p14:creationId xmlns:p14="http://schemas.microsoft.com/office/powerpoint/2010/main" val="254838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6" grpId="0"/>
      <p:bldP spid="24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EA3AA118-F0FE-D625-2EBC-6E9887AE7CB7}"/>
              </a:ext>
            </a:extLst>
          </p:cNvPr>
          <p:cNvGrpSpPr/>
          <p:nvPr/>
        </p:nvGrpSpPr>
        <p:grpSpPr>
          <a:xfrm>
            <a:off x="2144537" y="216106"/>
            <a:ext cx="6268569" cy="6425788"/>
            <a:chOff x="2738688" y="-366303"/>
            <a:chExt cx="6244771" cy="64257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156F96-DD6B-CACC-85B9-36CAF30AB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368" b="3822"/>
            <a:stretch/>
          </p:blipFill>
          <p:spPr>
            <a:xfrm>
              <a:off x="2738688" y="263722"/>
              <a:ext cx="6244771" cy="5795763"/>
            </a:xfrm>
            <a:prstGeom prst="rect">
              <a:avLst/>
            </a:prstGeom>
          </p:spPr>
        </p:pic>
        <p:grpSp>
          <p:nvGrpSpPr>
            <p:cNvPr id="27" name="קבוצה 26">
              <a:extLst>
                <a:ext uri="{FF2B5EF4-FFF2-40B4-BE49-F238E27FC236}">
                  <a16:creationId xmlns:a16="http://schemas.microsoft.com/office/drawing/2014/main" id="{B842AB7D-B780-EC1D-D245-0F1A78A92B7E}"/>
                </a:ext>
              </a:extLst>
            </p:cNvPr>
            <p:cNvGrpSpPr/>
            <p:nvPr/>
          </p:nvGrpSpPr>
          <p:grpSpPr>
            <a:xfrm>
              <a:off x="4429616" y="-366303"/>
              <a:ext cx="3452912" cy="5589421"/>
              <a:chOff x="4521240" y="301302"/>
              <a:chExt cx="3452912" cy="558942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1377905-EE4D-40B7-01D3-0189581A25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0740" r="28653" b="66162"/>
              <a:stretch/>
            </p:blipFill>
            <p:spPr>
              <a:xfrm>
                <a:off x="6220779" y="1251511"/>
                <a:ext cx="1606142" cy="133845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4D20309-DEC8-E9CE-6943-98DBFB84C0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0853" r="2165" b="67701"/>
              <a:stretch/>
            </p:blipFill>
            <p:spPr>
              <a:xfrm>
                <a:off x="5584116" y="1599447"/>
                <a:ext cx="1067231" cy="1277565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ECB0B4D-0117-6470-1F29-64F42B5732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7347" t="49754" r="46751" b="3670"/>
              <a:stretch/>
            </p:blipFill>
            <p:spPr>
              <a:xfrm>
                <a:off x="4960598" y="3984318"/>
                <a:ext cx="1191935" cy="142834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6E4C3A33-2DA3-33DB-7394-CE414AF8BE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9163" r="72930"/>
              <a:stretch/>
            </p:blipFill>
            <p:spPr>
              <a:xfrm>
                <a:off x="5857353" y="4328491"/>
                <a:ext cx="793892" cy="993581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21CFBA2-D2B2-B244-2E7A-DA669D6F02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53712" y="2595587"/>
                <a:ext cx="700890" cy="772609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78780389-DB4E-D27D-681B-2FB7FF637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92996" y="2077751"/>
                <a:ext cx="421739" cy="464893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11DCFC3-F99B-B80C-A76D-5E7D64D3FF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7347" t="49754" r="46751" b="3670"/>
              <a:stretch/>
            </p:blipFill>
            <p:spPr>
              <a:xfrm>
                <a:off x="4521240" y="4009478"/>
                <a:ext cx="802963" cy="962224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79461C8-28E1-3067-5F82-C59AE7884A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7347" t="49754" r="46751" b="3670"/>
              <a:stretch/>
            </p:blipFill>
            <p:spPr>
              <a:xfrm>
                <a:off x="6412928" y="3646062"/>
                <a:ext cx="899401" cy="107779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0E528C4-DAB6-9D2E-D1EF-C80E5268BE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8013" t="63889"/>
              <a:stretch/>
            </p:blipFill>
            <p:spPr>
              <a:xfrm>
                <a:off x="6225170" y="2212351"/>
                <a:ext cx="1265197" cy="1428346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4A604573-1275-ACFF-6606-5A6D6CC9FE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9163" r="72930"/>
              <a:stretch/>
            </p:blipFill>
            <p:spPr>
              <a:xfrm>
                <a:off x="5389762" y="4897142"/>
                <a:ext cx="793892" cy="993581"/>
              </a:xfrm>
              <a:prstGeom prst="rect">
                <a:avLst/>
              </a:prstGeom>
            </p:spPr>
          </p:pic>
          <p:pic>
            <p:nvPicPr>
              <p:cNvPr id="2" name="Picture 19">
                <a:extLst>
                  <a:ext uri="{FF2B5EF4-FFF2-40B4-BE49-F238E27FC236}">
                    <a16:creationId xmlns:a16="http://schemas.microsoft.com/office/drawing/2014/main" id="{3AEA1B60-78CD-294E-4447-2A1BB18AFB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82653" y="301302"/>
                <a:ext cx="1089888" cy="979150"/>
              </a:xfrm>
              <a:prstGeom prst="rect">
                <a:avLst/>
              </a:prstGeom>
            </p:spPr>
          </p:pic>
          <p:pic>
            <p:nvPicPr>
              <p:cNvPr id="8" name="Picture 32">
                <a:extLst>
                  <a:ext uri="{FF2B5EF4-FFF2-40B4-BE49-F238E27FC236}">
                    <a16:creationId xmlns:a16="http://schemas.microsoft.com/office/drawing/2014/main" id="{72907B44-7D47-FEFE-9DAA-6BB7BA0A6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48925" y="395269"/>
                <a:ext cx="767113" cy="689171"/>
              </a:xfrm>
              <a:prstGeom prst="rect">
                <a:avLst/>
              </a:prstGeom>
            </p:spPr>
          </p:pic>
          <p:pic>
            <p:nvPicPr>
              <p:cNvPr id="9" name="Picture 21" descr="A white polar bear&#10;&#10;Description automatically generated with medium confidence">
                <a:extLst>
                  <a:ext uri="{FF2B5EF4-FFF2-40B4-BE49-F238E27FC236}">
                    <a16:creationId xmlns:a16="http://schemas.microsoft.com/office/drawing/2014/main" id="{D502460C-EAD1-473A-21EA-46DFEB01A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8204" y="712747"/>
                <a:ext cx="878703" cy="772608"/>
              </a:xfrm>
              <a:prstGeom prst="rect">
                <a:avLst/>
              </a:prstGeom>
            </p:spPr>
          </p:pic>
          <p:pic>
            <p:nvPicPr>
              <p:cNvPr id="16" name="Picture 27">
                <a:extLst>
                  <a:ext uri="{FF2B5EF4-FFF2-40B4-BE49-F238E27FC236}">
                    <a16:creationId xmlns:a16="http://schemas.microsoft.com/office/drawing/2014/main" id="{F458F794-D20A-64F0-94F6-9A3916FE17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88907" y="2850159"/>
                <a:ext cx="1085245" cy="903806"/>
              </a:xfrm>
              <a:prstGeom prst="rect">
                <a:avLst/>
              </a:prstGeom>
            </p:spPr>
          </p:pic>
        </p:grpSp>
      </p:grp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6FD94C6-BEDA-A3C2-FDF1-429675EC49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4941159" y="3783690"/>
            <a:ext cx="4494646" cy="56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1500" b="1" dirty="0"/>
              <a:t>2. </a:t>
            </a:r>
            <a:r>
              <a:rPr lang="he-IL" sz="1500" b="1" dirty="0" err="1">
                <a:solidFill>
                  <a:srgbClr val="FF0000"/>
                </a:solidFill>
              </a:rPr>
              <a:t>איקון</a:t>
            </a:r>
            <a:r>
              <a:rPr lang="he-IL" sz="1500" b="1" dirty="0">
                <a:solidFill>
                  <a:srgbClr val="FF0000"/>
                </a:solidFill>
              </a:rPr>
              <a:t> אש – הופעת מוצרים,  </a:t>
            </a:r>
            <a:br>
              <a:rPr lang="en-US" sz="1500" b="1" dirty="0">
                <a:solidFill>
                  <a:srgbClr val="FF0000"/>
                </a:solidFill>
              </a:rPr>
            </a:br>
            <a:r>
              <a:rPr lang="he-IL" sz="1500" b="1" dirty="0">
                <a:solidFill>
                  <a:srgbClr val="FF0000"/>
                </a:solidFill>
              </a:rPr>
              <a:t>מסור חשמלי, מנורה</a:t>
            </a:r>
          </a:p>
        </p:txBody>
      </p:sp>
      <p:sp>
        <p:nvSpPr>
          <p:cNvPr id="11" name="מציין מיקום תוכן 2">
            <a:extLst>
              <a:ext uri="{FF2B5EF4-FFF2-40B4-BE49-F238E27FC236}">
                <a16:creationId xmlns:a16="http://schemas.microsoft.com/office/drawing/2014/main" id="{FE9BFD10-0003-1F9A-F1AA-D31C0D0005E1}"/>
              </a:ext>
            </a:extLst>
          </p:cNvPr>
          <p:cNvSpPr txBox="1">
            <a:spLocks/>
          </p:cNvSpPr>
          <p:nvPr/>
        </p:nvSpPr>
        <p:spPr>
          <a:xfrm>
            <a:off x="-4629027" y="3176726"/>
            <a:ext cx="4058227" cy="74325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e-IL" sz="1500" b="1" dirty="0">
                <a:solidFill>
                  <a:srgbClr val="FF0000"/>
                </a:solidFill>
              </a:rPr>
              <a:t>3. עצים נעלמים (לא כולם), ערמות פסולת ,</a:t>
            </a:r>
            <a:br>
              <a:rPr lang="en-US" sz="1500" b="1" dirty="0">
                <a:solidFill>
                  <a:srgbClr val="FF0000"/>
                </a:solidFill>
              </a:rPr>
            </a:br>
            <a:r>
              <a:rPr lang="he-IL" sz="1500" b="1" dirty="0">
                <a:solidFill>
                  <a:srgbClr val="FF0000"/>
                </a:solidFill>
              </a:rPr>
              <a:t> דובים חומים נעלמים</a:t>
            </a:r>
          </a:p>
        </p:txBody>
      </p:sp>
      <p:sp>
        <p:nvSpPr>
          <p:cNvPr id="13" name="מציין מיקום תוכן 2">
            <a:extLst>
              <a:ext uri="{FF2B5EF4-FFF2-40B4-BE49-F238E27FC236}">
                <a16:creationId xmlns:a16="http://schemas.microsoft.com/office/drawing/2014/main" id="{43954DC8-20A5-1C50-05DD-31511D1FCA5B}"/>
              </a:ext>
            </a:extLst>
          </p:cNvPr>
          <p:cNvSpPr txBox="1">
            <a:spLocks/>
          </p:cNvSpPr>
          <p:nvPr/>
        </p:nvSpPr>
        <p:spPr>
          <a:xfrm>
            <a:off x="-4818200" y="4313599"/>
            <a:ext cx="4942610" cy="64423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e-IL" sz="1500" b="1" dirty="0">
                <a:solidFill>
                  <a:srgbClr val="FF0000"/>
                </a:solidFill>
              </a:rPr>
              <a:t>1. כדור הארץ – עצים – דובים (לבן וחום)</a:t>
            </a:r>
          </a:p>
        </p:txBody>
      </p:sp>
      <p:sp>
        <p:nvSpPr>
          <p:cNvPr id="14" name="מציין מיקום תוכן 2">
            <a:extLst>
              <a:ext uri="{FF2B5EF4-FFF2-40B4-BE49-F238E27FC236}">
                <a16:creationId xmlns:a16="http://schemas.microsoft.com/office/drawing/2014/main" id="{F05AD31C-D0BF-978F-0382-092A53D37FCE}"/>
              </a:ext>
            </a:extLst>
          </p:cNvPr>
          <p:cNvSpPr txBox="1">
            <a:spLocks/>
          </p:cNvSpPr>
          <p:nvPr/>
        </p:nvSpPr>
        <p:spPr>
          <a:xfrm>
            <a:off x="-6331981" y="2708979"/>
            <a:ext cx="5761181" cy="64656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e-IL" sz="1500" b="1" dirty="0">
                <a:solidFill>
                  <a:srgbClr val="FF0000"/>
                </a:solidFill>
              </a:rPr>
              <a:t>4. זיהום אוויר ועליית טמפ'</a:t>
            </a:r>
          </a:p>
        </p:txBody>
      </p:sp>
      <p:sp>
        <p:nvSpPr>
          <p:cNvPr id="15" name="מציין מיקום תוכן 2">
            <a:extLst>
              <a:ext uri="{FF2B5EF4-FFF2-40B4-BE49-F238E27FC236}">
                <a16:creationId xmlns:a16="http://schemas.microsoft.com/office/drawing/2014/main" id="{1B347329-27EF-1A68-5266-DF5EDECF41F1}"/>
              </a:ext>
            </a:extLst>
          </p:cNvPr>
          <p:cNvSpPr txBox="1">
            <a:spLocks/>
          </p:cNvSpPr>
          <p:nvPr/>
        </p:nvSpPr>
        <p:spPr>
          <a:xfrm>
            <a:off x="-4948263" y="2255124"/>
            <a:ext cx="4488873" cy="471686"/>
          </a:xfrm>
          <a:prstGeom prst="rect">
            <a:avLst/>
          </a:prstGeom>
        </p:spPr>
        <p:txBody>
          <a:bodyPr vert="horz" lIns="91440" tIns="45720" rIns="91440" bIns="45720" rtlCol="1">
            <a:normAutofit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e-IL" sz="1500" b="1" dirty="0">
                <a:solidFill>
                  <a:srgbClr val="FF0000"/>
                </a:solidFill>
              </a:rPr>
              <a:t>5. דוב על קרחון נמס (קטן), שרפות, </a:t>
            </a:r>
            <a:br>
              <a:rPr lang="en-US" sz="1500" b="1" dirty="0">
                <a:solidFill>
                  <a:srgbClr val="FF0000"/>
                </a:solidFill>
              </a:rPr>
            </a:br>
            <a:r>
              <a:rPr lang="he-IL" sz="1500" b="1" dirty="0">
                <a:solidFill>
                  <a:srgbClr val="FF0000"/>
                </a:solidFill>
              </a:rPr>
              <a:t>בצורת, הצפות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46594361-9CFF-7761-91AE-AD712C791AD8}"/>
              </a:ext>
            </a:extLst>
          </p:cNvPr>
          <p:cNvSpPr txBox="1">
            <a:spLocks/>
          </p:cNvSpPr>
          <p:nvPr/>
        </p:nvSpPr>
        <p:spPr>
          <a:xfrm>
            <a:off x="8797228" y="779377"/>
            <a:ext cx="2851527" cy="161471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he-IL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דובים </a:t>
            </a:r>
            <a:br>
              <a:rPr lang="en-US" sz="5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והתחממות </a:t>
            </a:r>
            <a:br>
              <a:rPr lang="en-US" sz="5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האקלים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868F8-0E83-8449-D43E-90A6134EB12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55745" y="2178573"/>
            <a:ext cx="6512149" cy="23877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C44E77B-BB8F-2C01-AA2F-2C61C4D4319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227" y="754495"/>
            <a:ext cx="873451" cy="14496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BECAD0B-D58B-AE33-2228-BB4D26A5D5D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72" r="3836" b="50000"/>
          <a:stretch/>
        </p:blipFill>
        <p:spPr>
          <a:xfrm>
            <a:off x="177361" y="2052543"/>
            <a:ext cx="2157907" cy="24976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0AB02D-4802-9E6F-7A21-6E6750C748FA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40533">
            <a:off x="2171475" y="3652090"/>
            <a:ext cx="2379060" cy="105536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0DFCB21-D149-BA1B-E479-362E1A722472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205" y="-412196"/>
            <a:ext cx="3624685" cy="2407283"/>
          </a:xfrm>
          <a:prstGeom prst="rect">
            <a:avLst/>
          </a:prstGeom>
        </p:spPr>
      </p:pic>
      <p:pic>
        <p:nvPicPr>
          <p:cNvPr id="17" name="Picture 58">
            <a:extLst>
              <a:ext uri="{FF2B5EF4-FFF2-40B4-BE49-F238E27FC236}">
                <a16:creationId xmlns:a16="http://schemas.microsoft.com/office/drawing/2014/main" id="{248F5DD5-A0D0-C4A6-E2A3-BC9E58CA4CA9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842" y="1666690"/>
            <a:ext cx="3624685" cy="2407283"/>
          </a:xfrm>
          <a:prstGeom prst="rect">
            <a:avLst/>
          </a:prstGeom>
        </p:spPr>
      </p:pic>
      <p:pic>
        <p:nvPicPr>
          <p:cNvPr id="21" name="Picture 20" descr="A picture containing tree, outdoor, several&#10;&#10;Description automatically generated">
            <a:extLst>
              <a:ext uri="{FF2B5EF4-FFF2-40B4-BE49-F238E27FC236}">
                <a16:creationId xmlns:a16="http://schemas.microsoft.com/office/drawing/2014/main" id="{84C335F6-7753-4BD5-72E7-1C43588237A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41"/>
          <a:stretch/>
        </p:blipFill>
        <p:spPr>
          <a:xfrm>
            <a:off x="9399808" y="4192190"/>
            <a:ext cx="1440000" cy="1440000"/>
          </a:xfrm>
          <a:prstGeom prst="ellipse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77E8BF9-9696-B6FC-7030-1AA6DFAF38B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52" t="24999" r="11109" b="2342"/>
          <a:stretch/>
        </p:blipFill>
        <p:spPr>
          <a:xfrm>
            <a:off x="10198037" y="2803295"/>
            <a:ext cx="1440000" cy="1440000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1805D9-63EE-AD6A-CE5B-11207CFD6F38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55" t="14782" r="15935"/>
          <a:stretch/>
        </p:blipFill>
        <p:spPr>
          <a:xfrm>
            <a:off x="8601579" y="2797143"/>
            <a:ext cx="1440000" cy="144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3854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flower, plant, decorated&#10;&#10;Description automatically generated">
            <a:extLst>
              <a:ext uri="{FF2B5EF4-FFF2-40B4-BE49-F238E27FC236}">
                <a16:creationId xmlns:a16="http://schemas.microsoft.com/office/drawing/2014/main" id="{6B9FDF73-0EC4-080C-2C2A-5A6B160A6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87" y="3463622"/>
            <a:ext cx="1785261" cy="1264560"/>
          </a:xfrm>
          <a:prstGeom prst="rect">
            <a:avLst/>
          </a:prstGeom>
        </p:spPr>
      </p:pic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6FD94C6-BEDA-A3C2-FDF1-429675EC49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4941159" y="3783690"/>
            <a:ext cx="4494646" cy="56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1500" b="1" dirty="0"/>
              <a:t>2. </a:t>
            </a:r>
            <a:r>
              <a:rPr lang="he-IL" sz="1500" b="1" dirty="0" err="1">
                <a:solidFill>
                  <a:srgbClr val="FF0000"/>
                </a:solidFill>
              </a:rPr>
              <a:t>איקון</a:t>
            </a:r>
            <a:r>
              <a:rPr lang="he-IL" sz="1500" b="1" dirty="0">
                <a:solidFill>
                  <a:srgbClr val="FF0000"/>
                </a:solidFill>
              </a:rPr>
              <a:t> אש – הופעת מוצרים,  </a:t>
            </a:r>
            <a:br>
              <a:rPr lang="en-US" sz="1500" b="1" dirty="0">
                <a:solidFill>
                  <a:srgbClr val="FF0000"/>
                </a:solidFill>
              </a:rPr>
            </a:br>
            <a:r>
              <a:rPr lang="he-IL" sz="1500" b="1" dirty="0">
                <a:solidFill>
                  <a:srgbClr val="FF0000"/>
                </a:solidFill>
              </a:rPr>
              <a:t>מסור חשמלי, מנורה</a:t>
            </a:r>
          </a:p>
        </p:txBody>
      </p:sp>
      <p:sp>
        <p:nvSpPr>
          <p:cNvPr id="11" name="מציין מיקום תוכן 2">
            <a:extLst>
              <a:ext uri="{FF2B5EF4-FFF2-40B4-BE49-F238E27FC236}">
                <a16:creationId xmlns:a16="http://schemas.microsoft.com/office/drawing/2014/main" id="{FE9BFD10-0003-1F9A-F1AA-D31C0D0005E1}"/>
              </a:ext>
            </a:extLst>
          </p:cNvPr>
          <p:cNvSpPr txBox="1">
            <a:spLocks/>
          </p:cNvSpPr>
          <p:nvPr/>
        </p:nvSpPr>
        <p:spPr>
          <a:xfrm>
            <a:off x="-4629027" y="3176726"/>
            <a:ext cx="4058227" cy="74325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e-IL" sz="1500" b="1" dirty="0">
                <a:solidFill>
                  <a:srgbClr val="FF0000"/>
                </a:solidFill>
              </a:rPr>
              <a:t>3. עצים נעלמים (לא כולם), ערמות פסולת ,</a:t>
            </a:r>
            <a:br>
              <a:rPr lang="en-US" sz="1500" b="1" dirty="0">
                <a:solidFill>
                  <a:srgbClr val="FF0000"/>
                </a:solidFill>
              </a:rPr>
            </a:br>
            <a:r>
              <a:rPr lang="he-IL" sz="1500" b="1" dirty="0">
                <a:solidFill>
                  <a:srgbClr val="FF0000"/>
                </a:solidFill>
              </a:rPr>
              <a:t> דובים חומים נעלמים</a:t>
            </a:r>
          </a:p>
        </p:txBody>
      </p:sp>
      <p:sp>
        <p:nvSpPr>
          <p:cNvPr id="13" name="מציין מיקום תוכן 2">
            <a:extLst>
              <a:ext uri="{FF2B5EF4-FFF2-40B4-BE49-F238E27FC236}">
                <a16:creationId xmlns:a16="http://schemas.microsoft.com/office/drawing/2014/main" id="{43954DC8-20A5-1C50-05DD-31511D1FCA5B}"/>
              </a:ext>
            </a:extLst>
          </p:cNvPr>
          <p:cNvSpPr txBox="1">
            <a:spLocks/>
          </p:cNvSpPr>
          <p:nvPr/>
        </p:nvSpPr>
        <p:spPr>
          <a:xfrm>
            <a:off x="-4818200" y="4313599"/>
            <a:ext cx="4942610" cy="64423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e-IL" sz="1500" b="1" dirty="0">
                <a:solidFill>
                  <a:srgbClr val="FF0000"/>
                </a:solidFill>
              </a:rPr>
              <a:t>1. כדור הארץ – עצים – דובים (לבן וחום)</a:t>
            </a:r>
          </a:p>
        </p:txBody>
      </p:sp>
      <p:sp>
        <p:nvSpPr>
          <p:cNvPr id="14" name="מציין מיקום תוכן 2">
            <a:extLst>
              <a:ext uri="{FF2B5EF4-FFF2-40B4-BE49-F238E27FC236}">
                <a16:creationId xmlns:a16="http://schemas.microsoft.com/office/drawing/2014/main" id="{F05AD31C-D0BF-978F-0382-092A53D37FCE}"/>
              </a:ext>
            </a:extLst>
          </p:cNvPr>
          <p:cNvSpPr txBox="1">
            <a:spLocks/>
          </p:cNvSpPr>
          <p:nvPr/>
        </p:nvSpPr>
        <p:spPr>
          <a:xfrm>
            <a:off x="-6331981" y="2708979"/>
            <a:ext cx="5761181" cy="64656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e-IL" sz="1500" b="1" dirty="0">
                <a:solidFill>
                  <a:srgbClr val="FF0000"/>
                </a:solidFill>
              </a:rPr>
              <a:t>4. זיהום אוויר ועליית טמפ'</a:t>
            </a:r>
          </a:p>
        </p:txBody>
      </p:sp>
      <p:sp>
        <p:nvSpPr>
          <p:cNvPr id="15" name="מציין מיקום תוכן 2">
            <a:extLst>
              <a:ext uri="{FF2B5EF4-FFF2-40B4-BE49-F238E27FC236}">
                <a16:creationId xmlns:a16="http://schemas.microsoft.com/office/drawing/2014/main" id="{1B347329-27EF-1A68-5266-DF5EDECF41F1}"/>
              </a:ext>
            </a:extLst>
          </p:cNvPr>
          <p:cNvSpPr txBox="1">
            <a:spLocks/>
          </p:cNvSpPr>
          <p:nvPr/>
        </p:nvSpPr>
        <p:spPr>
          <a:xfrm>
            <a:off x="-4948263" y="2255124"/>
            <a:ext cx="4488873" cy="471686"/>
          </a:xfrm>
          <a:prstGeom prst="rect">
            <a:avLst/>
          </a:prstGeom>
        </p:spPr>
        <p:txBody>
          <a:bodyPr vert="horz" lIns="91440" tIns="45720" rIns="91440" bIns="45720" rtlCol="1">
            <a:normAutofit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e-IL" sz="1500" b="1" dirty="0">
                <a:solidFill>
                  <a:srgbClr val="FF0000"/>
                </a:solidFill>
              </a:rPr>
              <a:t>5. דוב על קרחון נמס (קטן), שרפות, </a:t>
            </a:r>
            <a:br>
              <a:rPr lang="en-US" sz="1500" b="1" dirty="0">
                <a:solidFill>
                  <a:srgbClr val="FF0000"/>
                </a:solidFill>
              </a:rPr>
            </a:br>
            <a:r>
              <a:rPr lang="he-IL" sz="1500" b="1" dirty="0">
                <a:solidFill>
                  <a:srgbClr val="FF0000"/>
                </a:solidFill>
              </a:rPr>
              <a:t>בצורת, הצפות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46594361-9CFF-7761-91AE-AD712C791AD8}"/>
              </a:ext>
            </a:extLst>
          </p:cNvPr>
          <p:cNvSpPr txBox="1">
            <a:spLocks/>
          </p:cNvSpPr>
          <p:nvPr/>
        </p:nvSpPr>
        <p:spPr>
          <a:xfrm>
            <a:off x="8755746" y="779377"/>
            <a:ext cx="2893010" cy="161471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he-IL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גורמים להתחממות האקלים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868F8-0E83-8449-D43E-90A6134EB1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55745" y="2178573"/>
            <a:ext cx="6512149" cy="23877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BECAD0B-D58B-AE33-2228-BB4D26A5D5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72" r="3836" b="50000"/>
          <a:stretch/>
        </p:blipFill>
        <p:spPr>
          <a:xfrm>
            <a:off x="6733197" y="2815151"/>
            <a:ext cx="2157907" cy="2497684"/>
          </a:xfrm>
          <a:prstGeom prst="rect">
            <a:avLst/>
          </a:prstGeom>
        </p:spPr>
      </p:pic>
      <p:pic>
        <p:nvPicPr>
          <p:cNvPr id="63" name="Picture 62" descr="A picture containing text, indoor, cluttered, desk&#10;&#10;Description automatically generated">
            <a:extLst>
              <a:ext uri="{FF2B5EF4-FFF2-40B4-BE49-F238E27FC236}">
                <a16:creationId xmlns:a16="http://schemas.microsoft.com/office/drawing/2014/main" id="{31350135-DC15-2273-C134-7F09B53914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008" y="3485941"/>
            <a:ext cx="2562404" cy="1787787"/>
          </a:xfrm>
          <a:prstGeom prst="rect">
            <a:avLst/>
          </a:prstGeom>
        </p:spPr>
      </p:pic>
      <p:sp>
        <p:nvSpPr>
          <p:cNvPr id="24" name="Rectangle 15">
            <a:extLst>
              <a:ext uri="{FF2B5EF4-FFF2-40B4-BE49-F238E27FC236}">
                <a16:creationId xmlns:a16="http://schemas.microsoft.com/office/drawing/2014/main" id="{574FA7E9-1140-5DE1-BB62-E5117B5C6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6808" y="5183291"/>
            <a:ext cx="19521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שימוש בדלקים </a:t>
            </a:r>
            <a:r>
              <a:rPr lang="he-IL" altLang="en-US" sz="1500" dirty="0" err="1">
                <a:cs typeface="Calibri" panose="020F0502020204030204" pitchFamily="34" charset="0"/>
              </a:rPr>
              <a:t>פוסילים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937ED3AD-88F2-27ED-750D-26215B1ED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419" y="5183291"/>
            <a:ext cx="225467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צריכה לא אחראית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id="{04F931E7-E13D-F565-3878-6FEF2C295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766" y="5183291"/>
            <a:ext cx="215790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ביאור יערות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pic>
        <p:nvPicPr>
          <p:cNvPr id="32" name="Picture 20" descr="A picture containing tree, outdoor, several&#10;&#10;Description automatically generated">
            <a:extLst>
              <a:ext uri="{FF2B5EF4-FFF2-40B4-BE49-F238E27FC236}">
                <a16:creationId xmlns:a16="http://schemas.microsoft.com/office/drawing/2014/main" id="{C432105D-D5F8-DE45-30BC-BB487B2C51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41"/>
          <a:stretch/>
        </p:blipFill>
        <p:spPr>
          <a:xfrm>
            <a:off x="3291062" y="793632"/>
            <a:ext cx="1440000" cy="1440000"/>
          </a:xfrm>
          <a:prstGeom prst="ellipse">
            <a:avLst/>
          </a:prstGeom>
        </p:spPr>
      </p:pic>
      <p:pic>
        <p:nvPicPr>
          <p:cNvPr id="33" name="Picture 28">
            <a:extLst>
              <a:ext uri="{FF2B5EF4-FFF2-40B4-BE49-F238E27FC236}">
                <a16:creationId xmlns:a16="http://schemas.microsoft.com/office/drawing/2014/main" id="{75298951-9046-7551-E3F8-2E90EB5253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52" t="24999" r="11109" b="2342"/>
          <a:stretch/>
        </p:blipFill>
        <p:spPr>
          <a:xfrm>
            <a:off x="7092150" y="779377"/>
            <a:ext cx="1440000" cy="1440000"/>
          </a:xfrm>
          <a:prstGeom prst="ellipse">
            <a:avLst/>
          </a:prstGeom>
        </p:spPr>
      </p:pic>
      <p:pic>
        <p:nvPicPr>
          <p:cNvPr id="35" name="Picture 18">
            <a:extLst>
              <a:ext uri="{FF2B5EF4-FFF2-40B4-BE49-F238E27FC236}">
                <a16:creationId xmlns:a16="http://schemas.microsoft.com/office/drawing/2014/main" id="{FD4B6B4C-73D2-7D2F-DB11-1D66F64B42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55" t="14782" r="15935"/>
          <a:stretch/>
        </p:blipFill>
        <p:spPr>
          <a:xfrm>
            <a:off x="5194754" y="779377"/>
            <a:ext cx="1440000" cy="1440000"/>
          </a:xfrm>
          <a:prstGeom prst="ellipse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F4F010DB-FCD0-78D5-4900-27ACDF37BF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47" t="49754" r="46751" b="3670"/>
          <a:stretch/>
        </p:blipFill>
        <p:spPr>
          <a:xfrm>
            <a:off x="1423360" y="2260951"/>
            <a:ext cx="2488875" cy="2971203"/>
          </a:xfrm>
          <a:prstGeom prst="rect">
            <a:avLst/>
          </a:prstGeom>
        </p:spPr>
      </p:pic>
      <p:pic>
        <p:nvPicPr>
          <p:cNvPr id="7" name="Picture 6" descr="A picture containing indoor, flower, plant, decorated&#10;&#10;Description automatically generated">
            <a:extLst>
              <a:ext uri="{FF2B5EF4-FFF2-40B4-BE49-F238E27FC236}">
                <a16:creationId xmlns:a16="http://schemas.microsoft.com/office/drawing/2014/main" id="{46D01A2B-8480-0588-A494-FD8A823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47" y="3930982"/>
            <a:ext cx="1785261" cy="126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33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064E15A5-FA0E-88B0-6D2D-4E6A55105A7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7245" y="1946275"/>
            <a:ext cx="8305800" cy="9396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he-IL" sz="5400" dirty="0">
                <a:latin typeface="Calibri" panose="020F0502020204030204" pitchFamily="34" charset="0"/>
                <a:cs typeface="Calibri" panose="020F0502020204030204" pitchFamily="34" charset="0"/>
              </a:rPr>
              <a:t>שמירה על </a:t>
            </a:r>
            <a:r>
              <a:rPr lang="he-IL" sz="5400" b="1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</a:t>
            </a:r>
            <a:r>
              <a:rPr lang="he-IL" sz="5400" dirty="0">
                <a:latin typeface="Calibri" panose="020F0502020204030204" pitchFamily="34" charset="0"/>
                <a:cs typeface="Calibri" panose="020F0502020204030204" pitchFamily="34" charset="0"/>
              </a:rPr>
              <a:t>ים, </a:t>
            </a:r>
            <a:r>
              <a:rPr lang="he-IL" sz="5400" b="1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</a:t>
            </a:r>
            <a:r>
              <a:rPr lang="he-IL" sz="5400" dirty="0">
                <a:latin typeface="Calibri" panose="020F0502020204030204" pitchFamily="34" charset="0"/>
                <a:cs typeface="Calibri" panose="020F0502020204030204" pitchFamily="34" charset="0"/>
              </a:rPr>
              <a:t>וויר, </a:t>
            </a:r>
            <a:r>
              <a:rPr lang="he-IL" sz="5400" b="1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</a:t>
            </a:r>
            <a:r>
              <a:rPr lang="he-IL" sz="5400" dirty="0">
                <a:latin typeface="Calibri" panose="020F0502020204030204" pitchFamily="34" charset="0"/>
                <a:cs typeface="Calibri" panose="020F0502020204030204" pitchFamily="34" charset="0"/>
              </a:rPr>
              <a:t>בשה </a:t>
            </a:r>
            <a:b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2793C87-4D09-38E9-E750-E49C328DCDDC}"/>
              </a:ext>
            </a:extLst>
          </p:cNvPr>
          <p:cNvSpPr txBox="1"/>
          <p:nvPr/>
        </p:nvSpPr>
        <p:spPr>
          <a:xfrm>
            <a:off x="2365127" y="5006038"/>
            <a:ext cx="20524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תהליכים מעגליים</a:t>
            </a:r>
            <a:endParaRPr lang="he-IL" sz="1800" dirty="0"/>
          </a:p>
          <a:p>
            <a:pPr algn="ctr"/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כגון: </a:t>
            </a:r>
            <a:r>
              <a:rPr lang="he-IL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מיחזור</a:t>
            </a: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אנרגיה סולארית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0B7B14C-D68E-02AB-F132-22321CA096B9}"/>
              </a:ext>
            </a:extLst>
          </p:cNvPr>
          <p:cNvSpPr txBox="1"/>
          <p:nvPr/>
        </p:nvSpPr>
        <p:spPr>
          <a:xfrm>
            <a:off x="5373874" y="5006038"/>
            <a:ext cx="21785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צריכה אחראית ונבונה</a:t>
            </a:r>
            <a:br>
              <a:rPr lang="en-US" dirty="0">
                <a:solidFill>
                  <a:srgbClr val="FF0000"/>
                </a:solidFill>
              </a:rPr>
            </a:b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421078D6-8534-7B33-DD6A-24C455DD09D4}"/>
              </a:ext>
            </a:extLst>
          </p:cNvPr>
          <p:cNvSpPr txBox="1">
            <a:spLocks/>
          </p:cNvSpPr>
          <p:nvPr/>
        </p:nvSpPr>
        <p:spPr>
          <a:xfrm>
            <a:off x="4311414" y="819521"/>
            <a:ext cx="7441403" cy="161471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he-IL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התמודדות </a:t>
            </a:r>
            <a:br>
              <a:rPr lang="en-US" sz="5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עם התחממות </a:t>
            </a:r>
            <a:br>
              <a:rPr lang="en-US" sz="5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האקלים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3CF6EB-3451-5E33-6EB6-CCD59117DD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43470" b="-58176"/>
          <a:stretch/>
        </p:blipFill>
        <p:spPr>
          <a:xfrm>
            <a:off x="8935925" y="2201121"/>
            <a:ext cx="3681289" cy="377692"/>
          </a:xfrm>
          <a:prstGeom prst="rect">
            <a:avLst/>
          </a:prstGeom>
        </p:spPr>
      </p:pic>
      <p:sp>
        <p:nvSpPr>
          <p:cNvPr id="28" name="תיבת טקסט 8">
            <a:extLst>
              <a:ext uri="{FF2B5EF4-FFF2-40B4-BE49-F238E27FC236}">
                <a16:creationId xmlns:a16="http://schemas.microsoft.com/office/drawing/2014/main" id="{1F5C07B2-C9C3-F837-992E-3F8A0160DBC0}"/>
              </a:ext>
            </a:extLst>
          </p:cNvPr>
          <p:cNvSpPr txBox="1"/>
          <p:nvPr/>
        </p:nvSpPr>
        <p:spPr>
          <a:xfrm>
            <a:off x="5330443" y="5277407"/>
            <a:ext cx="22553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כגון: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שימוש במוצרים איכותיים ורב פעמיים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30" name="Oval 35">
            <a:extLst>
              <a:ext uri="{FF2B5EF4-FFF2-40B4-BE49-F238E27FC236}">
                <a16:creationId xmlns:a16="http://schemas.microsoft.com/office/drawing/2014/main" id="{AB13FD65-9515-FDB5-4CDD-4D9883FA6CC0}"/>
              </a:ext>
            </a:extLst>
          </p:cNvPr>
          <p:cNvSpPr/>
          <p:nvPr/>
        </p:nvSpPr>
        <p:spPr>
          <a:xfrm>
            <a:off x="5464431" y="2746237"/>
            <a:ext cx="2159232" cy="2161171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8668" t="-15802" r="-38361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7E28B2-27A4-AE9C-26AA-4C9F638D091E}"/>
              </a:ext>
            </a:extLst>
          </p:cNvPr>
          <p:cNvGrpSpPr/>
          <p:nvPr/>
        </p:nvGrpSpPr>
        <p:grpSpPr>
          <a:xfrm>
            <a:off x="2374102" y="2746237"/>
            <a:ext cx="2160000" cy="2160000"/>
            <a:chOff x="515932" y="2885937"/>
            <a:chExt cx="2160000" cy="21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50B3E00-6994-4A59-4D97-EA2C06CC25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932" y="2885937"/>
              <a:ext cx="2160000" cy="2160000"/>
            </a:xfrm>
            <a:prstGeom prst="ellipse">
              <a:avLst/>
            </a:prstGeom>
            <a:solidFill>
              <a:srgbClr val="F2F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pic>
          <p:nvPicPr>
            <p:cNvPr id="8" name="Picture 7" descr="A picture containing text, queen, vector graphics&#10;&#10;Description automatically generated">
              <a:extLst>
                <a:ext uri="{FF2B5EF4-FFF2-40B4-BE49-F238E27FC236}">
                  <a16:creationId xmlns:a16="http://schemas.microsoft.com/office/drawing/2014/main" id="{495A0180-4D51-8DE9-A1D7-4B7F45A8C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343" y="3109752"/>
              <a:ext cx="1626721" cy="1585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1672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B97B8A66-E183-5E04-DB47-57FB882BEAFB}"/>
              </a:ext>
            </a:extLst>
          </p:cNvPr>
          <p:cNvSpPr txBox="1">
            <a:spLocks/>
          </p:cNvSpPr>
          <p:nvPr/>
        </p:nvSpPr>
        <p:spPr>
          <a:xfrm>
            <a:off x="6732104" y="2155039"/>
            <a:ext cx="4774096" cy="329302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he-IL" dirty="0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92E616B-1A7D-32F3-3AB8-83EDEB8C1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7129" y="2920551"/>
            <a:ext cx="2905490" cy="169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lnSpc>
                <a:spcPts val="2100"/>
              </a:lnSpc>
              <a:spcBef>
                <a:spcPct val="0"/>
              </a:spcBef>
              <a:buFontTx/>
              <a:buNone/>
            </a:pPr>
            <a:r>
              <a:rPr lang="he-IL" altLang="en-US" sz="1500" dirty="0" err="1">
                <a:cs typeface="Calibri" panose="020F0502020204030204" pitchFamily="34" charset="0"/>
              </a:rPr>
              <a:t>מיחזור</a:t>
            </a:r>
            <a:r>
              <a:rPr lang="he-IL" altLang="en-US" sz="1500" dirty="0">
                <a:cs typeface="Calibri" panose="020F0502020204030204" pitchFamily="34" charset="0"/>
              </a:rPr>
              <a:t> פסולת אלקטרונית ביתית הינו חובה על פי "חוק אחריות יצרן מורחבת", המחייב את יצרני ויבואני המוצרים לממן את תהליך </a:t>
            </a:r>
            <a:r>
              <a:rPr lang="he-IL" altLang="en-US" sz="1500" dirty="0" err="1">
                <a:cs typeface="Calibri" panose="020F0502020204030204" pitchFamily="34" charset="0"/>
              </a:rPr>
              <a:t>המיחזור</a:t>
            </a:r>
            <a:r>
              <a:rPr lang="he-IL" altLang="en-US" sz="1500" dirty="0">
                <a:cs typeface="Calibri" panose="020F0502020204030204" pitchFamily="34" charset="0"/>
              </a:rPr>
              <a:t> של המוצר בסוף חייו ואת הרשות המקומית ליישם הסדרי איסוף לפסולת אלקטרונית.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EEEFA3CC-F4AC-3927-9E9C-5E347731A3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75423" y="244385"/>
            <a:ext cx="5684435" cy="995915"/>
          </a:xfrm>
        </p:spPr>
        <p:txBody>
          <a:bodyPr>
            <a:normAutofit/>
          </a:bodyPr>
          <a:lstStyle/>
          <a:p>
            <a:r>
              <a:rPr lang="he-IL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פתרון: חקיקה סביבתית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0F0984-536A-564E-80D4-308275DF51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56" t="12615"/>
          <a:stretch/>
        </p:blipFill>
        <p:spPr>
          <a:xfrm>
            <a:off x="5676522" y="852055"/>
            <a:ext cx="6572915" cy="22538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D8A19A0-3806-E224-51FF-0CF9A4F0804C}"/>
              </a:ext>
            </a:extLst>
          </p:cNvPr>
          <p:cNvGrpSpPr/>
          <p:nvPr/>
        </p:nvGrpSpPr>
        <p:grpSpPr>
          <a:xfrm>
            <a:off x="962395" y="2008885"/>
            <a:ext cx="6962205" cy="3968025"/>
            <a:chOff x="4566120" y="1567134"/>
            <a:chExt cx="6962205" cy="3968025"/>
          </a:xfrm>
        </p:grpSpPr>
        <p:pic>
          <p:nvPicPr>
            <p:cNvPr id="6" name="Google Shape;166;p1">
              <a:extLst>
                <a:ext uri="{FF2B5EF4-FFF2-40B4-BE49-F238E27FC236}">
                  <a16:creationId xmlns:a16="http://schemas.microsoft.com/office/drawing/2014/main" id="{724B2F4A-027D-D928-F770-D1C52884820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865783" y="1567134"/>
              <a:ext cx="3968025" cy="3968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מציין מיקום תוכן 2">
              <a:extLst>
                <a:ext uri="{FF2B5EF4-FFF2-40B4-BE49-F238E27FC236}">
                  <a16:creationId xmlns:a16="http://schemas.microsoft.com/office/drawing/2014/main" id="{DF74A829-DA14-8B4A-5069-BA519A8CCE2A}"/>
                </a:ext>
              </a:extLst>
            </p:cNvPr>
            <p:cNvSpPr txBox="1">
              <a:spLocks/>
            </p:cNvSpPr>
            <p:nvPr/>
          </p:nvSpPr>
          <p:spPr>
            <a:xfrm>
              <a:off x="9403650" y="1816709"/>
              <a:ext cx="1403693" cy="6794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1">
              <a:normAutofit/>
            </a:bodyPr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he-IL" sz="15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רכישת </a:t>
              </a:r>
              <a:br>
                <a:rPr lang="en-US" sz="1500" dirty="0"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he-IL" sz="15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מוצר אלקטרוני</a:t>
              </a:r>
            </a:p>
          </p:txBody>
        </p:sp>
        <p:sp>
          <p:nvSpPr>
            <p:cNvPr id="10" name="מציין מיקום תוכן 2">
              <a:extLst>
                <a:ext uri="{FF2B5EF4-FFF2-40B4-BE49-F238E27FC236}">
                  <a16:creationId xmlns:a16="http://schemas.microsoft.com/office/drawing/2014/main" id="{BB59866F-E9AB-5A21-B08D-0FCD5EA716D9}"/>
                </a:ext>
              </a:extLst>
            </p:cNvPr>
            <p:cNvSpPr txBox="1">
              <a:spLocks/>
            </p:cNvSpPr>
            <p:nvPr/>
          </p:nvSpPr>
          <p:spPr>
            <a:xfrm>
              <a:off x="9871134" y="3883334"/>
              <a:ext cx="1640646" cy="6794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1">
              <a:normAutofit/>
            </a:bodyPr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800"/>
                </a:lnSpc>
                <a:spcBef>
                  <a:spcPts val="0"/>
                </a:spcBef>
                <a:buNone/>
              </a:pPr>
              <a:r>
                <a:rPr lang="he-IL" sz="15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העברת פסולת אלקטרונית </a:t>
              </a:r>
              <a:r>
                <a:rPr lang="he-IL" sz="15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למיחזור</a:t>
              </a:r>
              <a:endParaRPr lang="he-IL" sz="15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מציין מיקום תוכן 2">
              <a:extLst>
                <a:ext uri="{FF2B5EF4-FFF2-40B4-BE49-F238E27FC236}">
                  <a16:creationId xmlns:a16="http://schemas.microsoft.com/office/drawing/2014/main" id="{7444B40D-118C-838C-A88E-6FCC8D70C0DB}"/>
                </a:ext>
              </a:extLst>
            </p:cNvPr>
            <p:cNvSpPr txBox="1">
              <a:spLocks/>
            </p:cNvSpPr>
            <p:nvPr/>
          </p:nvSpPr>
          <p:spPr>
            <a:xfrm>
              <a:off x="4566120" y="2608400"/>
              <a:ext cx="1369901" cy="6794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1">
              <a:normAutofit/>
            </a:bodyPr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800"/>
                </a:lnSpc>
                <a:spcBef>
                  <a:spcPts val="0"/>
                </a:spcBef>
                <a:buNone/>
              </a:pPr>
              <a:r>
                <a:rPr lang="he-IL" sz="15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ייצור מוצר חדש </a:t>
              </a:r>
              <a:br>
                <a:rPr lang="en-US" sz="1500" dirty="0"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he-IL" sz="15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מחומרי הגלם</a:t>
              </a: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4E317C0-EF69-B044-A629-15E3E91C8AE0}"/>
                </a:ext>
              </a:extLst>
            </p:cNvPr>
            <p:cNvSpPr/>
            <p:nvPr/>
          </p:nvSpPr>
          <p:spPr>
            <a:xfrm>
              <a:off x="8916170" y="1733623"/>
              <a:ext cx="1891174" cy="560832"/>
            </a:xfrm>
            <a:custGeom>
              <a:avLst/>
              <a:gdLst>
                <a:gd name="connsiteX0" fmla="*/ 2048256 w 2048256"/>
                <a:gd name="connsiteY0" fmla="*/ 0 h 560832"/>
                <a:gd name="connsiteX1" fmla="*/ 2048256 w 2048256"/>
                <a:gd name="connsiteY1" fmla="*/ 560832 h 560832"/>
                <a:gd name="connsiteX2" fmla="*/ 0 w 2048256"/>
                <a:gd name="connsiteY2" fmla="*/ 560832 h 56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8256" h="560832">
                  <a:moveTo>
                    <a:pt x="2048256" y="0"/>
                  </a:moveTo>
                  <a:lnTo>
                    <a:pt x="2048256" y="560832"/>
                  </a:lnTo>
                  <a:lnTo>
                    <a:pt x="0" y="560832"/>
                  </a:lnTo>
                </a:path>
              </a:pathLst>
            </a:custGeom>
            <a:noFill/>
            <a:ln>
              <a:solidFill>
                <a:srgbClr val="53873D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80C676E-8146-F404-1037-5A2CEBF1DDBA}"/>
                </a:ext>
              </a:extLst>
            </p:cNvPr>
            <p:cNvSpPr/>
            <p:nvPr/>
          </p:nvSpPr>
          <p:spPr>
            <a:xfrm>
              <a:off x="9528317" y="3874150"/>
              <a:ext cx="2000008" cy="560832"/>
            </a:xfrm>
            <a:custGeom>
              <a:avLst/>
              <a:gdLst>
                <a:gd name="connsiteX0" fmla="*/ 2048256 w 2048256"/>
                <a:gd name="connsiteY0" fmla="*/ 0 h 560832"/>
                <a:gd name="connsiteX1" fmla="*/ 2048256 w 2048256"/>
                <a:gd name="connsiteY1" fmla="*/ 560832 h 560832"/>
                <a:gd name="connsiteX2" fmla="*/ 0 w 2048256"/>
                <a:gd name="connsiteY2" fmla="*/ 560832 h 56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8256" h="560832">
                  <a:moveTo>
                    <a:pt x="2048256" y="0"/>
                  </a:moveTo>
                  <a:lnTo>
                    <a:pt x="2048256" y="560832"/>
                  </a:lnTo>
                  <a:lnTo>
                    <a:pt x="0" y="560832"/>
                  </a:lnTo>
                </a:path>
              </a:pathLst>
            </a:custGeom>
            <a:noFill/>
            <a:ln>
              <a:solidFill>
                <a:srgbClr val="53873D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B1B2785-A868-C880-69D1-798FC6B07116}"/>
                </a:ext>
              </a:extLst>
            </p:cNvPr>
            <p:cNvSpPr/>
            <p:nvPr/>
          </p:nvSpPr>
          <p:spPr>
            <a:xfrm flipH="1">
              <a:off x="4665966" y="2608400"/>
              <a:ext cx="1833158" cy="560832"/>
            </a:xfrm>
            <a:custGeom>
              <a:avLst/>
              <a:gdLst>
                <a:gd name="connsiteX0" fmla="*/ 2048256 w 2048256"/>
                <a:gd name="connsiteY0" fmla="*/ 0 h 560832"/>
                <a:gd name="connsiteX1" fmla="*/ 2048256 w 2048256"/>
                <a:gd name="connsiteY1" fmla="*/ 560832 h 560832"/>
                <a:gd name="connsiteX2" fmla="*/ 0 w 2048256"/>
                <a:gd name="connsiteY2" fmla="*/ 560832 h 56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8256" h="560832">
                  <a:moveTo>
                    <a:pt x="2048256" y="0"/>
                  </a:moveTo>
                  <a:lnTo>
                    <a:pt x="2048256" y="560832"/>
                  </a:lnTo>
                  <a:lnTo>
                    <a:pt x="0" y="560832"/>
                  </a:lnTo>
                </a:path>
              </a:pathLst>
            </a:custGeom>
            <a:noFill/>
            <a:ln>
              <a:solidFill>
                <a:srgbClr val="53873D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grpSp>
        <p:nvGrpSpPr>
          <p:cNvPr id="15" name="Graphic 6">
            <a:extLst>
              <a:ext uri="{FF2B5EF4-FFF2-40B4-BE49-F238E27FC236}">
                <a16:creationId xmlns:a16="http://schemas.microsoft.com/office/drawing/2014/main" id="{586C5B82-E27A-07BC-7E37-BF201FDAC156}"/>
              </a:ext>
            </a:extLst>
          </p:cNvPr>
          <p:cNvGrpSpPr/>
          <p:nvPr/>
        </p:nvGrpSpPr>
        <p:grpSpPr>
          <a:xfrm>
            <a:off x="10053269" y="1561817"/>
            <a:ext cx="1411057" cy="1242432"/>
            <a:chOff x="10210067" y="1299883"/>
            <a:chExt cx="1384887" cy="1219389"/>
          </a:xfrm>
          <a:solidFill>
            <a:srgbClr val="494949"/>
          </a:solidFill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E6049FE-52B0-A4C8-23DE-3AA3E98588F3}"/>
                </a:ext>
              </a:extLst>
            </p:cNvPr>
            <p:cNvSpPr/>
            <p:nvPr/>
          </p:nvSpPr>
          <p:spPr>
            <a:xfrm>
              <a:off x="10386889" y="1299883"/>
              <a:ext cx="1208065" cy="1206346"/>
            </a:xfrm>
            <a:custGeom>
              <a:avLst/>
              <a:gdLst>
                <a:gd name="connsiteX0" fmla="*/ 1199797 w 1208065"/>
                <a:gd name="connsiteY0" fmla="*/ 1021671 h 1206346"/>
                <a:gd name="connsiteX1" fmla="*/ 794653 w 1208065"/>
                <a:gd name="connsiteY1" fmla="*/ 646365 h 1206346"/>
                <a:gd name="connsiteX2" fmla="*/ 777112 w 1208065"/>
                <a:gd name="connsiteY2" fmla="*/ 639466 h 1206346"/>
                <a:gd name="connsiteX3" fmla="*/ 759002 w 1208065"/>
                <a:gd name="connsiteY3" fmla="*/ 646932 h 1206346"/>
                <a:gd name="connsiteX4" fmla="*/ 759002 w 1208065"/>
                <a:gd name="connsiteY4" fmla="*/ 646932 h 1206346"/>
                <a:gd name="connsiteX5" fmla="*/ 544720 w 1208065"/>
                <a:gd name="connsiteY5" fmla="*/ 433336 h 1206346"/>
                <a:gd name="connsiteX6" fmla="*/ 609289 w 1208065"/>
                <a:gd name="connsiteY6" fmla="*/ 368973 h 1206346"/>
                <a:gd name="connsiteX7" fmla="*/ 622089 w 1208065"/>
                <a:gd name="connsiteY7" fmla="*/ 381827 h 1206346"/>
                <a:gd name="connsiteX8" fmla="*/ 640199 w 1208065"/>
                <a:gd name="connsiteY8" fmla="*/ 389293 h 1206346"/>
                <a:gd name="connsiteX9" fmla="*/ 658309 w 1208065"/>
                <a:gd name="connsiteY9" fmla="*/ 381827 h 1206346"/>
                <a:gd name="connsiteX10" fmla="*/ 733971 w 1208065"/>
                <a:gd name="connsiteY10" fmla="*/ 306407 h 1206346"/>
                <a:gd name="connsiteX11" fmla="*/ 736341 w 1208065"/>
                <a:gd name="connsiteY11" fmla="*/ 273044 h 1206346"/>
                <a:gd name="connsiteX12" fmla="*/ 467541 w 1208065"/>
                <a:gd name="connsiteY12" fmla="*/ 5104 h 1206346"/>
                <a:gd name="connsiteX13" fmla="*/ 452181 w 1208065"/>
                <a:gd name="connsiteY13" fmla="*/ 0 h 1206346"/>
                <a:gd name="connsiteX14" fmla="*/ 434071 w 1208065"/>
                <a:gd name="connsiteY14" fmla="*/ 7466 h 1206346"/>
                <a:gd name="connsiteX15" fmla="*/ 358409 w 1208065"/>
                <a:gd name="connsiteY15" fmla="*/ 82887 h 1206346"/>
                <a:gd name="connsiteX16" fmla="*/ 358409 w 1208065"/>
                <a:gd name="connsiteY16" fmla="*/ 118990 h 1206346"/>
                <a:gd name="connsiteX17" fmla="*/ 371209 w 1208065"/>
                <a:gd name="connsiteY17" fmla="*/ 131844 h 1206346"/>
                <a:gd name="connsiteX18" fmla="*/ 130094 w 1208065"/>
                <a:gd name="connsiteY18" fmla="*/ 372187 h 1206346"/>
                <a:gd name="connsiteX19" fmla="*/ 117294 w 1208065"/>
                <a:gd name="connsiteY19" fmla="*/ 359428 h 1206346"/>
                <a:gd name="connsiteX20" fmla="*/ 99184 w 1208065"/>
                <a:gd name="connsiteY20" fmla="*/ 351961 h 1206346"/>
                <a:gd name="connsiteX21" fmla="*/ 81074 w 1208065"/>
                <a:gd name="connsiteY21" fmla="*/ 359428 h 1206346"/>
                <a:gd name="connsiteX22" fmla="*/ 7498 w 1208065"/>
                <a:gd name="connsiteY22" fmla="*/ 432769 h 1206346"/>
                <a:gd name="connsiteX23" fmla="*/ 4274 w 1208065"/>
                <a:gd name="connsiteY23" fmla="*/ 464997 h 1206346"/>
                <a:gd name="connsiteX24" fmla="*/ 275161 w 1208065"/>
                <a:gd name="connsiteY24" fmla="*/ 735017 h 1206346"/>
                <a:gd name="connsiteX25" fmla="*/ 289383 w 1208065"/>
                <a:gd name="connsiteY25" fmla="*/ 739270 h 1206346"/>
                <a:gd name="connsiteX26" fmla="*/ 307493 w 1208065"/>
                <a:gd name="connsiteY26" fmla="*/ 731804 h 1206346"/>
                <a:gd name="connsiteX27" fmla="*/ 381069 w 1208065"/>
                <a:gd name="connsiteY27" fmla="*/ 658463 h 1206346"/>
                <a:gd name="connsiteX28" fmla="*/ 381069 w 1208065"/>
                <a:gd name="connsiteY28" fmla="*/ 622359 h 1206346"/>
                <a:gd name="connsiteX29" fmla="*/ 368269 w 1208065"/>
                <a:gd name="connsiteY29" fmla="*/ 609600 h 1206346"/>
                <a:gd name="connsiteX30" fmla="*/ 432838 w 1208065"/>
                <a:gd name="connsiteY30" fmla="*/ 545238 h 1206346"/>
                <a:gd name="connsiteX31" fmla="*/ 647120 w 1208065"/>
                <a:gd name="connsiteY31" fmla="*/ 758834 h 1206346"/>
                <a:gd name="connsiteX32" fmla="*/ 647120 w 1208065"/>
                <a:gd name="connsiteY32" fmla="*/ 758834 h 1206346"/>
                <a:gd name="connsiteX33" fmla="*/ 646552 w 1208065"/>
                <a:gd name="connsiteY33" fmla="*/ 794370 h 1206346"/>
                <a:gd name="connsiteX34" fmla="*/ 1023062 w 1208065"/>
                <a:gd name="connsiteY34" fmla="*/ 1198218 h 1206346"/>
                <a:gd name="connsiteX35" fmla="*/ 1041836 w 1208065"/>
                <a:gd name="connsiteY35" fmla="*/ 1206346 h 1206346"/>
                <a:gd name="connsiteX36" fmla="*/ 1051886 w 1208065"/>
                <a:gd name="connsiteY36" fmla="*/ 1204267 h 1206346"/>
                <a:gd name="connsiteX37" fmla="*/ 1206055 w 1208065"/>
                <a:gd name="connsiteY37" fmla="*/ 1050591 h 1206346"/>
                <a:gd name="connsiteX38" fmla="*/ 1199987 w 1208065"/>
                <a:gd name="connsiteY38" fmla="*/ 1021954 h 1206346"/>
                <a:gd name="connsiteX39" fmla="*/ 454456 w 1208065"/>
                <a:gd name="connsiteY39" fmla="*/ 59353 h 1206346"/>
                <a:gd name="connsiteX40" fmla="*/ 681918 w 1208065"/>
                <a:gd name="connsiteY40" fmla="*/ 286087 h 1206346"/>
                <a:gd name="connsiteX41" fmla="*/ 640294 w 1208065"/>
                <a:gd name="connsiteY41" fmla="*/ 327577 h 1206346"/>
                <a:gd name="connsiteX42" fmla="*/ 412832 w 1208065"/>
                <a:gd name="connsiteY42" fmla="*/ 100844 h 1206346"/>
                <a:gd name="connsiteX43" fmla="*/ 454456 w 1208065"/>
                <a:gd name="connsiteY43" fmla="*/ 59353 h 1206346"/>
                <a:gd name="connsiteX44" fmla="*/ 286159 w 1208065"/>
                <a:gd name="connsiteY44" fmla="*/ 680484 h 1206346"/>
                <a:gd name="connsiteX45" fmla="*/ 58698 w 1208065"/>
                <a:gd name="connsiteY45" fmla="*/ 453750 h 1206346"/>
                <a:gd name="connsiteX46" fmla="*/ 99089 w 1208065"/>
                <a:gd name="connsiteY46" fmla="*/ 413488 h 1206346"/>
                <a:gd name="connsiteX47" fmla="*/ 326551 w 1208065"/>
                <a:gd name="connsiteY47" fmla="*/ 640222 h 1206346"/>
                <a:gd name="connsiteX48" fmla="*/ 286159 w 1208065"/>
                <a:gd name="connsiteY48" fmla="*/ 680484 h 1206346"/>
                <a:gd name="connsiteX49" fmla="*/ 331860 w 1208065"/>
                <a:gd name="connsiteY49" fmla="*/ 573213 h 1206346"/>
                <a:gd name="connsiteX50" fmla="*/ 166408 w 1208065"/>
                <a:gd name="connsiteY50" fmla="*/ 408290 h 1206346"/>
                <a:gd name="connsiteX51" fmla="*/ 407523 w 1208065"/>
                <a:gd name="connsiteY51" fmla="*/ 167947 h 1206346"/>
                <a:gd name="connsiteX52" fmla="*/ 572975 w 1208065"/>
                <a:gd name="connsiteY52" fmla="*/ 332870 h 1206346"/>
                <a:gd name="connsiteX53" fmla="*/ 331860 w 1208065"/>
                <a:gd name="connsiteY53" fmla="*/ 573213 h 1206346"/>
                <a:gd name="connsiteX54" fmla="*/ 469532 w 1208065"/>
                <a:gd name="connsiteY54" fmla="*/ 509323 h 1206346"/>
                <a:gd name="connsiteX55" fmla="*/ 508880 w 1208065"/>
                <a:gd name="connsiteY55" fmla="*/ 470101 h 1206346"/>
                <a:gd name="connsiteX56" fmla="*/ 722593 w 1208065"/>
                <a:gd name="connsiteY56" fmla="*/ 683130 h 1206346"/>
                <a:gd name="connsiteX57" fmla="*/ 683245 w 1208065"/>
                <a:gd name="connsiteY57" fmla="*/ 722352 h 1206346"/>
                <a:gd name="connsiteX58" fmla="*/ 469532 w 1208065"/>
                <a:gd name="connsiteY58" fmla="*/ 509323 h 1206346"/>
                <a:gd name="connsiteX59" fmla="*/ 1047809 w 1208065"/>
                <a:gd name="connsiteY59" fmla="*/ 1149640 h 1206346"/>
                <a:gd name="connsiteX60" fmla="*/ 700975 w 1208065"/>
                <a:gd name="connsiteY60" fmla="*/ 777453 h 1206346"/>
                <a:gd name="connsiteX61" fmla="*/ 701639 w 1208065"/>
                <a:gd name="connsiteY61" fmla="*/ 776791 h 1206346"/>
                <a:gd name="connsiteX62" fmla="*/ 777302 w 1208065"/>
                <a:gd name="connsiteY62" fmla="*/ 701371 h 1206346"/>
                <a:gd name="connsiteX63" fmla="*/ 777965 w 1208065"/>
                <a:gd name="connsiteY63" fmla="*/ 700709 h 1206346"/>
                <a:gd name="connsiteX64" fmla="*/ 1151347 w 1208065"/>
                <a:gd name="connsiteY64" fmla="*/ 1046433 h 1206346"/>
                <a:gd name="connsiteX65" fmla="*/ 1047904 w 1208065"/>
                <a:gd name="connsiteY65" fmla="*/ 1149545 h 120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08065" h="1206346">
                  <a:moveTo>
                    <a:pt x="1199797" y="1021671"/>
                  </a:moveTo>
                  <a:lnTo>
                    <a:pt x="794653" y="646365"/>
                  </a:lnTo>
                  <a:cubicBezTo>
                    <a:pt x="789912" y="641923"/>
                    <a:pt x="783654" y="639466"/>
                    <a:pt x="777112" y="639466"/>
                  </a:cubicBezTo>
                  <a:cubicBezTo>
                    <a:pt x="770285" y="639466"/>
                    <a:pt x="763838" y="642112"/>
                    <a:pt x="759002" y="646932"/>
                  </a:cubicBezTo>
                  <a:lnTo>
                    <a:pt x="759002" y="646932"/>
                  </a:lnTo>
                  <a:cubicBezTo>
                    <a:pt x="759002" y="646932"/>
                    <a:pt x="544720" y="433336"/>
                    <a:pt x="544720" y="433336"/>
                  </a:cubicBezTo>
                  <a:lnTo>
                    <a:pt x="609289" y="368973"/>
                  </a:lnTo>
                  <a:lnTo>
                    <a:pt x="622089" y="381827"/>
                  </a:lnTo>
                  <a:cubicBezTo>
                    <a:pt x="626925" y="386647"/>
                    <a:pt x="633372" y="389293"/>
                    <a:pt x="640199" y="389293"/>
                  </a:cubicBezTo>
                  <a:cubicBezTo>
                    <a:pt x="647026" y="389293"/>
                    <a:pt x="653473" y="386647"/>
                    <a:pt x="658309" y="381827"/>
                  </a:cubicBezTo>
                  <a:lnTo>
                    <a:pt x="733971" y="306407"/>
                  </a:lnTo>
                  <a:cubicBezTo>
                    <a:pt x="742884" y="297428"/>
                    <a:pt x="743927" y="283157"/>
                    <a:pt x="736341" y="273044"/>
                  </a:cubicBezTo>
                  <a:cubicBezTo>
                    <a:pt x="659920" y="171350"/>
                    <a:pt x="569467" y="81185"/>
                    <a:pt x="467541" y="5104"/>
                  </a:cubicBezTo>
                  <a:cubicBezTo>
                    <a:pt x="463084" y="1796"/>
                    <a:pt x="457775" y="0"/>
                    <a:pt x="452181" y="0"/>
                  </a:cubicBezTo>
                  <a:cubicBezTo>
                    <a:pt x="445354" y="0"/>
                    <a:pt x="438907" y="2646"/>
                    <a:pt x="434071" y="7466"/>
                  </a:cubicBezTo>
                  <a:lnTo>
                    <a:pt x="358409" y="82887"/>
                  </a:lnTo>
                  <a:cubicBezTo>
                    <a:pt x="348453" y="92810"/>
                    <a:pt x="348453" y="109066"/>
                    <a:pt x="358409" y="118990"/>
                  </a:cubicBezTo>
                  <a:lnTo>
                    <a:pt x="371209" y="131844"/>
                  </a:lnTo>
                  <a:lnTo>
                    <a:pt x="130094" y="372187"/>
                  </a:lnTo>
                  <a:lnTo>
                    <a:pt x="117294" y="359428"/>
                  </a:lnTo>
                  <a:cubicBezTo>
                    <a:pt x="112553" y="354702"/>
                    <a:pt x="105916" y="351961"/>
                    <a:pt x="99184" y="351961"/>
                  </a:cubicBezTo>
                  <a:cubicBezTo>
                    <a:pt x="92452" y="351961"/>
                    <a:pt x="85910" y="354608"/>
                    <a:pt x="81074" y="359428"/>
                  </a:cubicBezTo>
                  <a:lnTo>
                    <a:pt x="7498" y="432769"/>
                  </a:lnTo>
                  <a:cubicBezTo>
                    <a:pt x="-1130" y="441369"/>
                    <a:pt x="-2458" y="454884"/>
                    <a:pt x="4274" y="464997"/>
                  </a:cubicBezTo>
                  <a:cubicBezTo>
                    <a:pt x="75954" y="572646"/>
                    <a:pt x="167167" y="663472"/>
                    <a:pt x="275161" y="735017"/>
                  </a:cubicBezTo>
                  <a:cubicBezTo>
                    <a:pt x="279428" y="737852"/>
                    <a:pt x="284263" y="739270"/>
                    <a:pt x="289383" y="739270"/>
                  </a:cubicBezTo>
                  <a:cubicBezTo>
                    <a:pt x="296210" y="739270"/>
                    <a:pt x="302657" y="736624"/>
                    <a:pt x="307493" y="731804"/>
                  </a:cubicBezTo>
                  <a:lnTo>
                    <a:pt x="381069" y="658463"/>
                  </a:lnTo>
                  <a:cubicBezTo>
                    <a:pt x="391025" y="648539"/>
                    <a:pt x="391025" y="632283"/>
                    <a:pt x="381069" y="622359"/>
                  </a:cubicBezTo>
                  <a:lnTo>
                    <a:pt x="368269" y="609600"/>
                  </a:lnTo>
                  <a:lnTo>
                    <a:pt x="432838" y="545238"/>
                  </a:lnTo>
                  <a:lnTo>
                    <a:pt x="647120" y="758834"/>
                  </a:lnTo>
                  <a:lnTo>
                    <a:pt x="647120" y="758834"/>
                  </a:lnTo>
                  <a:cubicBezTo>
                    <a:pt x="637260" y="768663"/>
                    <a:pt x="637070" y="784257"/>
                    <a:pt x="646552" y="794370"/>
                  </a:cubicBezTo>
                  <a:lnTo>
                    <a:pt x="1023062" y="1198218"/>
                  </a:lnTo>
                  <a:cubicBezTo>
                    <a:pt x="1027898" y="1203322"/>
                    <a:pt x="1034724" y="1206346"/>
                    <a:pt x="1041836" y="1206346"/>
                  </a:cubicBezTo>
                  <a:cubicBezTo>
                    <a:pt x="1045344" y="1206346"/>
                    <a:pt x="1048662" y="1205685"/>
                    <a:pt x="1051886" y="1204267"/>
                  </a:cubicBezTo>
                  <a:cubicBezTo>
                    <a:pt x="1129824" y="1171283"/>
                    <a:pt x="1172965" y="1128185"/>
                    <a:pt x="1206055" y="1050591"/>
                  </a:cubicBezTo>
                  <a:cubicBezTo>
                    <a:pt x="1210227" y="1040762"/>
                    <a:pt x="1207762" y="1029232"/>
                    <a:pt x="1199987" y="1021954"/>
                  </a:cubicBezTo>
                  <a:close/>
                  <a:moveTo>
                    <a:pt x="454456" y="59353"/>
                  </a:moveTo>
                  <a:cubicBezTo>
                    <a:pt x="539411" y="125133"/>
                    <a:pt x="615926" y="201310"/>
                    <a:pt x="681918" y="286087"/>
                  </a:cubicBezTo>
                  <a:lnTo>
                    <a:pt x="640294" y="327577"/>
                  </a:lnTo>
                  <a:lnTo>
                    <a:pt x="412832" y="100844"/>
                  </a:lnTo>
                  <a:lnTo>
                    <a:pt x="454456" y="59353"/>
                  </a:lnTo>
                  <a:close/>
                  <a:moveTo>
                    <a:pt x="286159" y="680484"/>
                  </a:moveTo>
                  <a:cubicBezTo>
                    <a:pt x="197223" y="618673"/>
                    <a:pt x="120707" y="542497"/>
                    <a:pt x="58698" y="453750"/>
                  </a:cubicBezTo>
                  <a:lnTo>
                    <a:pt x="99089" y="413488"/>
                  </a:lnTo>
                  <a:lnTo>
                    <a:pt x="326551" y="640222"/>
                  </a:lnTo>
                  <a:lnTo>
                    <a:pt x="286159" y="680484"/>
                  </a:lnTo>
                  <a:close/>
                  <a:moveTo>
                    <a:pt x="331860" y="573213"/>
                  </a:moveTo>
                  <a:lnTo>
                    <a:pt x="166408" y="408290"/>
                  </a:lnTo>
                  <a:lnTo>
                    <a:pt x="407523" y="167947"/>
                  </a:lnTo>
                  <a:lnTo>
                    <a:pt x="572975" y="332870"/>
                  </a:lnTo>
                  <a:lnTo>
                    <a:pt x="331860" y="573213"/>
                  </a:lnTo>
                  <a:close/>
                  <a:moveTo>
                    <a:pt x="469532" y="509323"/>
                  </a:moveTo>
                  <a:lnTo>
                    <a:pt x="508880" y="470101"/>
                  </a:lnTo>
                  <a:lnTo>
                    <a:pt x="722593" y="683130"/>
                  </a:lnTo>
                  <a:lnTo>
                    <a:pt x="683245" y="722352"/>
                  </a:lnTo>
                  <a:lnTo>
                    <a:pt x="469532" y="509323"/>
                  </a:lnTo>
                  <a:close/>
                  <a:moveTo>
                    <a:pt x="1047809" y="1149640"/>
                  </a:moveTo>
                  <a:lnTo>
                    <a:pt x="700975" y="777453"/>
                  </a:lnTo>
                  <a:cubicBezTo>
                    <a:pt x="700975" y="777453"/>
                    <a:pt x="701450" y="776980"/>
                    <a:pt x="701639" y="776791"/>
                  </a:cubicBezTo>
                  <a:lnTo>
                    <a:pt x="777302" y="701371"/>
                  </a:lnTo>
                  <a:cubicBezTo>
                    <a:pt x="777302" y="701371"/>
                    <a:pt x="777776" y="700898"/>
                    <a:pt x="777965" y="700709"/>
                  </a:cubicBezTo>
                  <a:lnTo>
                    <a:pt x="1151347" y="1046433"/>
                  </a:lnTo>
                  <a:cubicBezTo>
                    <a:pt x="1127359" y="1096335"/>
                    <a:pt x="1097871" y="1125634"/>
                    <a:pt x="1047904" y="1149545"/>
                  </a:cubicBezTo>
                  <a:close/>
                </a:path>
              </a:pathLst>
            </a:custGeom>
            <a:solidFill>
              <a:srgbClr val="89BE3F"/>
            </a:solidFill>
            <a:ln w="9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L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30A26FD-5D87-B833-B266-331C75E15F6D}"/>
                </a:ext>
              </a:extLst>
            </p:cNvPr>
            <p:cNvSpPr/>
            <p:nvPr/>
          </p:nvSpPr>
          <p:spPr>
            <a:xfrm>
              <a:off x="10210067" y="2217118"/>
              <a:ext cx="735575" cy="302153"/>
            </a:xfrm>
            <a:custGeom>
              <a:avLst/>
              <a:gdLst>
                <a:gd name="connsiteX0" fmla="*/ 661051 w 735575"/>
                <a:gd name="connsiteY0" fmla="*/ 118990 h 302153"/>
                <a:gd name="connsiteX1" fmla="*/ 653276 w 735575"/>
                <a:gd name="connsiteY1" fmla="*/ 118990 h 302153"/>
                <a:gd name="connsiteX2" fmla="*/ 653276 w 735575"/>
                <a:gd name="connsiteY2" fmla="*/ 25802 h 302153"/>
                <a:gd name="connsiteX3" fmla="*/ 644079 w 735575"/>
                <a:gd name="connsiteY3" fmla="*/ 6049 h 302153"/>
                <a:gd name="connsiteX4" fmla="*/ 627391 w 735575"/>
                <a:gd name="connsiteY4" fmla="*/ 0 h 302153"/>
                <a:gd name="connsiteX5" fmla="*/ 622935 w 735575"/>
                <a:gd name="connsiteY5" fmla="*/ 378 h 302153"/>
                <a:gd name="connsiteX6" fmla="*/ 367788 w 735575"/>
                <a:gd name="connsiteY6" fmla="*/ 22399 h 302153"/>
                <a:gd name="connsiteX7" fmla="*/ 112640 w 735575"/>
                <a:gd name="connsiteY7" fmla="*/ 378 h 302153"/>
                <a:gd name="connsiteX8" fmla="*/ 108184 w 735575"/>
                <a:gd name="connsiteY8" fmla="*/ 0 h 302153"/>
                <a:gd name="connsiteX9" fmla="*/ 91497 w 735575"/>
                <a:gd name="connsiteY9" fmla="*/ 6049 h 302153"/>
                <a:gd name="connsiteX10" fmla="*/ 82299 w 735575"/>
                <a:gd name="connsiteY10" fmla="*/ 25802 h 302153"/>
                <a:gd name="connsiteX11" fmla="*/ 82299 w 735575"/>
                <a:gd name="connsiteY11" fmla="*/ 118990 h 302153"/>
                <a:gd name="connsiteX12" fmla="*/ 74525 w 735575"/>
                <a:gd name="connsiteY12" fmla="*/ 118990 h 302153"/>
                <a:gd name="connsiteX13" fmla="*/ 0 w 735575"/>
                <a:gd name="connsiteY13" fmla="*/ 193276 h 302153"/>
                <a:gd name="connsiteX14" fmla="*/ 0 w 735575"/>
                <a:gd name="connsiteY14" fmla="*/ 276352 h 302153"/>
                <a:gd name="connsiteX15" fmla="*/ 25885 w 735575"/>
                <a:gd name="connsiteY15" fmla="*/ 302154 h 302153"/>
                <a:gd name="connsiteX16" fmla="*/ 709691 w 735575"/>
                <a:gd name="connsiteY16" fmla="*/ 302154 h 302153"/>
                <a:gd name="connsiteX17" fmla="*/ 735575 w 735575"/>
                <a:gd name="connsiteY17" fmla="*/ 276352 h 302153"/>
                <a:gd name="connsiteX18" fmla="*/ 735575 w 735575"/>
                <a:gd name="connsiteY18" fmla="*/ 193276 h 302153"/>
                <a:gd name="connsiteX19" fmla="*/ 661051 w 735575"/>
                <a:gd name="connsiteY19" fmla="*/ 118990 h 302153"/>
                <a:gd name="connsiteX20" fmla="*/ 134069 w 735575"/>
                <a:gd name="connsiteY20" fmla="*/ 56140 h 302153"/>
                <a:gd name="connsiteX21" fmla="*/ 367788 w 735575"/>
                <a:gd name="connsiteY21" fmla="*/ 74003 h 302153"/>
                <a:gd name="connsiteX22" fmla="*/ 601507 w 735575"/>
                <a:gd name="connsiteY22" fmla="*/ 56140 h 302153"/>
                <a:gd name="connsiteX23" fmla="*/ 601507 w 735575"/>
                <a:gd name="connsiteY23" fmla="*/ 118990 h 302153"/>
                <a:gd name="connsiteX24" fmla="*/ 134069 w 735575"/>
                <a:gd name="connsiteY24" fmla="*/ 118990 h 302153"/>
                <a:gd name="connsiteX25" fmla="*/ 134069 w 735575"/>
                <a:gd name="connsiteY25" fmla="*/ 56140 h 302153"/>
                <a:gd name="connsiteX26" fmla="*/ 683806 w 735575"/>
                <a:gd name="connsiteY26" fmla="*/ 250456 h 302153"/>
                <a:gd name="connsiteX27" fmla="*/ 51769 w 735575"/>
                <a:gd name="connsiteY27" fmla="*/ 250456 h 302153"/>
                <a:gd name="connsiteX28" fmla="*/ 51769 w 735575"/>
                <a:gd name="connsiteY28" fmla="*/ 193182 h 302153"/>
                <a:gd name="connsiteX29" fmla="*/ 74525 w 735575"/>
                <a:gd name="connsiteY29" fmla="*/ 170499 h 302153"/>
                <a:gd name="connsiteX30" fmla="*/ 660956 w 735575"/>
                <a:gd name="connsiteY30" fmla="*/ 170499 h 302153"/>
                <a:gd name="connsiteX31" fmla="*/ 683711 w 735575"/>
                <a:gd name="connsiteY31" fmla="*/ 193182 h 302153"/>
                <a:gd name="connsiteX32" fmla="*/ 683711 w 735575"/>
                <a:gd name="connsiteY32" fmla="*/ 250456 h 30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35575" h="302153">
                  <a:moveTo>
                    <a:pt x="661051" y="118990"/>
                  </a:moveTo>
                  <a:lnTo>
                    <a:pt x="653276" y="118990"/>
                  </a:lnTo>
                  <a:lnTo>
                    <a:pt x="653276" y="25802"/>
                  </a:lnTo>
                  <a:cubicBezTo>
                    <a:pt x="653276" y="18146"/>
                    <a:pt x="649957" y="10963"/>
                    <a:pt x="644079" y="6049"/>
                  </a:cubicBezTo>
                  <a:cubicBezTo>
                    <a:pt x="639433" y="2174"/>
                    <a:pt x="633554" y="0"/>
                    <a:pt x="627391" y="0"/>
                  </a:cubicBezTo>
                  <a:cubicBezTo>
                    <a:pt x="625874" y="0"/>
                    <a:pt x="624452" y="95"/>
                    <a:pt x="622935" y="378"/>
                  </a:cubicBezTo>
                  <a:cubicBezTo>
                    <a:pt x="538644" y="15027"/>
                    <a:pt x="452837" y="22399"/>
                    <a:pt x="367788" y="22399"/>
                  </a:cubicBezTo>
                  <a:cubicBezTo>
                    <a:pt x="282739" y="22399"/>
                    <a:pt x="196836" y="15027"/>
                    <a:pt x="112640" y="378"/>
                  </a:cubicBezTo>
                  <a:cubicBezTo>
                    <a:pt x="111218" y="95"/>
                    <a:pt x="109701" y="0"/>
                    <a:pt x="108184" y="0"/>
                  </a:cubicBezTo>
                  <a:cubicBezTo>
                    <a:pt x="102116" y="0"/>
                    <a:pt x="96142" y="2174"/>
                    <a:pt x="91497" y="6049"/>
                  </a:cubicBezTo>
                  <a:cubicBezTo>
                    <a:pt x="85618" y="10963"/>
                    <a:pt x="82299" y="18146"/>
                    <a:pt x="82299" y="25802"/>
                  </a:cubicBezTo>
                  <a:lnTo>
                    <a:pt x="82299" y="118990"/>
                  </a:lnTo>
                  <a:lnTo>
                    <a:pt x="74525" y="118990"/>
                  </a:lnTo>
                  <a:cubicBezTo>
                    <a:pt x="33470" y="118990"/>
                    <a:pt x="0" y="152258"/>
                    <a:pt x="0" y="193276"/>
                  </a:cubicBezTo>
                  <a:lnTo>
                    <a:pt x="0" y="276352"/>
                  </a:lnTo>
                  <a:cubicBezTo>
                    <a:pt x="0" y="290529"/>
                    <a:pt x="11567" y="302154"/>
                    <a:pt x="25885" y="302154"/>
                  </a:cubicBezTo>
                  <a:lnTo>
                    <a:pt x="709691" y="302154"/>
                  </a:lnTo>
                  <a:cubicBezTo>
                    <a:pt x="723913" y="302154"/>
                    <a:pt x="735575" y="290623"/>
                    <a:pt x="735575" y="276352"/>
                  </a:cubicBezTo>
                  <a:lnTo>
                    <a:pt x="735575" y="193276"/>
                  </a:lnTo>
                  <a:cubicBezTo>
                    <a:pt x="735575" y="152353"/>
                    <a:pt x="702200" y="118990"/>
                    <a:pt x="661051" y="118990"/>
                  </a:cubicBezTo>
                  <a:close/>
                  <a:moveTo>
                    <a:pt x="134069" y="56140"/>
                  </a:moveTo>
                  <a:cubicBezTo>
                    <a:pt x="211343" y="67954"/>
                    <a:pt x="290039" y="74003"/>
                    <a:pt x="367788" y="74003"/>
                  </a:cubicBezTo>
                  <a:cubicBezTo>
                    <a:pt x="445536" y="74003"/>
                    <a:pt x="524233" y="68048"/>
                    <a:pt x="601507" y="56140"/>
                  </a:cubicBezTo>
                  <a:lnTo>
                    <a:pt x="601507" y="118990"/>
                  </a:lnTo>
                  <a:lnTo>
                    <a:pt x="134069" y="118990"/>
                  </a:lnTo>
                  <a:lnTo>
                    <a:pt x="134069" y="56140"/>
                  </a:lnTo>
                  <a:close/>
                  <a:moveTo>
                    <a:pt x="683806" y="250456"/>
                  </a:moveTo>
                  <a:lnTo>
                    <a:pt x="51769" y="250456"/>
                  </a:lnTo>
                  <a:lnTo>
                    <a:pt x="51769" y="193182"/>
                  </a:lnTo>
                  <a:cubicBezTo>
                    <a:pt x="51769" y="180706"/>
                    <a:pt x="62009" y="170499"/>
                    <a:pt x="74525" y="170499"/>
                  </a:cubicBezTo>
                  <a:lnTo>
                    <a:pt x="660956" y="170499"/>
                  </a:lnTo>
                  <a:cubicBezTo>
                    <a:pt x="673471" y="170499"/>
                    <a:pt x="683711" y="180706"/>
                    <a:pt x="683711" y="193182"/>
                  </a:cubicBezTo>
                  <a:lnTo>
                    <a:pt x="683711" y="250456"/>
                  </a:lnTo>
                  <a:close/>
                </a:path>
              </a:pathLst>
            </a:custGeom>
            <a:solidFill>
              <a:srgbClr val="53873D"/>
            </a:solidFill>
            <a:ln w="9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L"/>
            </a:p>
          </p:txBody>
        </p:sp>
      </p:grpSp>
      <p:grpSp>
        <p:nvGrpSpPr>
          <p:cNvPr id="14" name="Group 10">
            <a:extLst>
              <a:ext uri="{FF2B5EF4-FFF2-40B4-BE49-F238E27FC236}">
                <a16:creationId xmlns:a16="http://schemas.microsoft.com/office/drawing/2014/main" id="{9FD62A04-DB3D-681A-2B79-E972C6117C53}"/>
              </a:ext>
            </a:extLst>
          </p:cNvPr>
          <p:cNvGrpSpPr/>
          <p:nvPr/>
        </p:nvGrpSpPr>
        <p:grpSpPr>
          <a:xfrm>
            <a:off x="4195761" y="205986"/>
            <a:ext cx="1438887" cy="1438887"/>
            <a:chOff x="515932" y="2885937"/>
            <a:chExt cx="2160000" cy="2160000"/>
          </a:xfrm>
        </p:grpSpPr>
        <p:sp>
          <p:nvSpPr>
            <p:cNvPr id="16" name="Oval 9">
              <a:extLst>
                <a:ext uri="{FF2B5EF4-FFF2-40B4-BE49-F238E27FC236}">
                  <a16:creationId xmlns:a16="http://schemas.microsoft.com/office/drawing/2014/main" id="{568071DE-6738-7DB3-6A85-EF715063D4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932" y="2885937"/>
              <a:ext cx="2160000" cy="2160000"/>
            </a:xfrm>
            <a:prstGeom prst="ellipse">
              <a:avLst/>
            </a:prstGeom>
            <a:solidFill>
              <a:srgbClr val="F2F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pic>
          <p:nvPicPr>
            <p:cNvPr id="17" name="Picture 7" descr="A picture containing text, queen, vector graphics&#10;&#10;Description automatically generated">
              <a:extLst>
                <a:ext uri="{FF2B5EF4-FFF2-40B4-BE49-F238E27FC236}">
                  <a16:creationId xmlns:a16="http://schemas.microsoft.com/office/drawing/2014/main" id="{E053E413-4AC7-DA42-702B-B1A1F0B69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343" y="3109752"/>
              <a:ext cx="1626721" cy="1585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345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FCCAF50-A97D-0E2B-0723-CE62BDB751A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04012" y="3473824"/>
            <a:ext cx="3326331" cy="2938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צפו בקטע על </a:t>
            </a:r>
            <a:r>
              <a:rPr lang="he-IL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בלאק</a:t>
            </a: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פריידי</a:t>
            </a: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he-IL" dirty="0"/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671B5544-82F5-E4E8-7426-F812867FA802}"/>
              </a:ext>
            </a:extLst>
          </p:cNvPr>
          <p:cNvSpPr txBox="1">
            <a:spLocks/>
          </p:cNvSpPr>
          <p:nvPr/>
        </p:nvSpPr>
        <p:spPr>
          <a:xfrm>
            <a:off x="622853" y="30812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e-IL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5DCD2A8-2649-59A5-D5FA-8A9778C61AB2}"/>
              </a:ext>
            </a:extLst>
          </p:cNvPr>
          <p:cNvSpPr txBox="1"/>
          <p:nvPr/>
        </p:nvSpPr>
        <p:spPr>
          <a:xfrm>
            <a:off x="7607393" y="4193334"/>
            <a:ext cx="33334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89BE3F"/>
              </a:buClr>
            </a:pPr>
            <a:r>
              <a:rPr lang="he-IL" sz="1400" dirty="0">
                <a:latin typeface="Calibri" panose="020F0502020204030204" pitchFamily="34" charset="0"/>
                <a:cs typeface="Calibri" panose="020F0502020204030204" pitchFamily="34" charset="0"/>
              </a:rPr>
              <a:t>מהם הכללים לרכישת מוצר חדש בצורה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400" dirty="0">
                <a:latin typeface="Calibri" panose="020F0502020204030204" pitchFamily="34" charset="0"/>
                <a:cs typeface="Calibri" panose="020F0502020204030204" pitchFamily="34" charset="0"/>
              </a:rPr>
              <a:t>אחראית וסביבתית?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AA8DFB06-2398-FC61-DC89-69496188410B}"/>
              </a:ext>
            </a:extLst>
          </p:cNvPr>
          <p:cNvSpPr txBox="1">
            <a:spLocks/>
          </p:cNvSpPr>
          <p:nvPr/>
        </p:nvSpPr>
        <p:spPr>
          <a:xfrm>
            <a:off x="6915311" y="304909"/>
            <a:ext cx="4703735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כלכלה מעגלית  </a:t>
            </a:r>
            <a:b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צריכה אחראית ונבונה</a:t>
            </a:r>
            <a:endParaRPr lang="he-IL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F84C02-6D93-DF8A-A008-03AE5AEC0D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573041" y="1277707"/>
            <a:ext cx="6512149" cy="238779"/>
          </a:xfrm>
          <a:prstGeom prst="rect">
            <a:avLst/>
          </a:prstGeom>
        </p:spPr>
      </p:pic>
      <p:grpSp>
        <p:nvGrpSpPr>
          <p:cNvPr id="24" name="Graphic 22">
            <a:extLst>
              <a:ext uri="{FF2B5EF4-FFF2-40B4-BE49-F238E27FC236}">
                <a16:creationId xmlns:a16="http://schemas.microsoft.com/office/drawing/2014/main" id="{5A519BA5-499D-F58A-B577-1623C8F9C008}"/>
              </a:ext>
            </a:extLst>
          </p:cNvPr>
          <p:cNvGrpSpPr/>
          <p:nvPr/>
        </p:nvGrpSpPr>
        <p:grpSpPr>
          <a:xfrm>
            <a:off x="11022704" y="3429000"/>
            <a:ext cx="482854" cy="470300"/>
            <a:chOff x="11223670" y="2403056"/>
            <a:chExt cx="482854" cy="470300"/>
          </a:xfrm>
          <a:solidFill>
            <a:srgbClr val="53873D"/>
          </a:solidFill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44F212B-303D-69CB-294C-BF670DADB6AE}"/>
                </a:ext>
              </a:extLst>
            </p:cNvPr>
            <p:cNvSpPr/>
            <p:nvPr/>
          </p:nvSpPr>
          <p:spPr>
            <a:xfrm>
              <a:off x="11223670" y="2403056"/>
              <a:ext cx="482851" cy="335645"/>
            </a:xfrm>
            <a:custGeom>
              <a:avLst/>
              <a:gdLst>
                <a:gd name="connsiteX0" fmla="*/ 6963 w 482851"/>
                <a:gd name="connsiteY0" fmla="*/ 335645 h 335645"/>
                <a:gd name="connsiteX1" fmla="*/ 0 w 482851"/>
                <a:gd name="connsiteY1" fmla="*/ 328685 h 335645"/>
                <a:gd name="connsiteX2" fmla="*/ 0 w 482851"/>
                <a:gd name="connsiteY2" fmla="*/ 6960 h 335645"/>
                <a:gd name="connsiteX3" fmla="*/ 6963 w 482851"/>
                <a:gd name="connsiteY3" fmla="*/ 0 h 335645"/>
                <a:gd name="connsiteX4" fmla="*/ 475889 w 482851"/>
                <a:gd name="connsiteY4" fmla="*/ 0 h 335645"/>
                <a:gd name="connsiteX5" fmla="*/ 482852 w 482851"/>
                <a:gd name="connsiteY5" fmla="*/ 6960 h 335645"/>
                <a:gd name="connsiteX6" fmla="*/ 482852 w 482851"/>
                <a:gd name="connsiteY6" fmla="*/ 328685 h 335645"/>
                <a:gd name="connsiteX7" fmla="*/ 475889 w 482851"/>
                <a:gd name="connsiteY7" fmla="*/ 335645 h 335645"/>
                <a:gd name="connsiteX8" fmla="*/ 6963 w 482851"/>
                <a:gd name="connsiteY8" fmla="*/ 335645 h 335645"/>
                <a:gd name="connsiteX9" fmla="*/ 13925 w 482851"/>
                <a:gd name="connsiteY9" fmla="*/ 321727 h 335645"/>
                <a:gd name="connsiteX10" fmla="*/ 468929 w 482851"/>
                <a:gd name="connsiteY10" fmla="*/ 321727 h 335645"/>
                <a:gd name="connsiteX11" fmla="*/ 468929 w 482851"/>
                <a:gd name="connsiteY11" fmla="*/ 13921 h 335645"/>
                <a:gd name="connsiteX12" fmla="*/ 13925 w 482851"/>
                <a:gd name="connsiteY12" fmla="*/ 13921 h 335645"/>
                <a:gd name="connsiteX13" fmla="*/ 13925 w 482851"/>
                <a:gd name="connsiteY13" fmla="*/ 321724 h 33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2851" h="335645">
                  <a:moveTo>
                    <a:pt x="6963" y="335645"/>
                  </a:moveTo>
                  <a:cubicBezTo>
                    <a:pt x="3123" y="335645"/>
                    <a:pt x="0" y="332523"/>
                    <a:pt x="0" y="328685"/>
                  </a:cubicBezTo>
                  <a:lnTo>
                    <a:pt x="0" y="6960"/>
                  </a:lnTo>
                  <a:cubicBezTo>
                    <a:pt x="0" y="3122"/>
                    <a:pt x="3123" y="0"/>
                    <a:pt x="6963" y="0"/>
                  </a:cubicBezTo>
                  <a:lnTo>
                    <a:pt x="475889" y="0"/>
                  </a:lnTo>
                  <a:cubicBezTo>
                    <a:pt x="479729" y="0"/>
                    <a:pt x="482852" y="3122"/>
                    <a:pt x="482852" y="6960"/>
                  </a:cubicBezTo>
                  <a:lnTo>
                    <a:pt x="482852" y="328685"/>
                  </a:lnTo>
                  <a:cubicBezTo>
                    <a:pt x="482852" y="332523"/>
                    <a:pt x="479729" y="335645"/>
                    <a:pt x="475889" y="335645"/>
                  </a:cubicBezTo>
                  <a:lnTo>
                    <a:pt x="6963" y="335645"/>
                  </a:lnTo>
                  <a:close/>
                  <a:moveTo>
                    <a:pt x="13925" y="321727"/>
                  </a:moveTo>
                  <a:lnTo>
                    <a:pt x="468929" y="321727"/>
                  </a:lnTo>
                  <a:lnTo>
                    <a:pt x="468929" y="13921"/>
                  </a:lnTo>
                  <a:lnTo>
                    <a:pt x="13925" y="13921"/>
                  </a:lnTo>
                  <a:lnTo>
                    <a:pt x="13925" y="321724"/>
                  </a:lnTo>
                  <a:close/>
                </a:path>
              </a:pathLst>
            </a:custGeom>
            <a:grpFill/>
            <a:ln w="2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L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73E91D5-3A12-E94E-309A-BC8EAABC7DF3}"/>
                </a:ext>
              </a:extLst>
            </p:cNvPr>
            <p:cNvSpPr/>
            <p:nvPr/>
          </p:nvSpPr>
          <p:spPr>
            <a:xfrm>
              <a:off x="11416571" y="2488354"/>
              <a:ext cx="144858" cy="165054"/>
            </a:xfrm>
            <a:custGeom>
              <a:avLst/>
              <a:gdLst>
                <a:gd name="connsiteX0" fmla="*/ 6963 w 144858"/>
                <a:gd name="connsiteY0" fmla="*/ 165055 h 165054"/>
                <a:gd name="connsiteX1" fmla="*/ 3481 w 144858"/>
                <a:gd name="connsiteY1" fmla="*/ 164123 h 165054"/>
                <a:gd name="connsiteX2" fmla="*/ 0 w 144858"/>
                <a:gd name="connsiteY2" fmla="*/ 158097 h 165054"/>
                <a:gd name="connsiteX3" fmla="*/ 0 w 144858"/>
                <a:gd name="connsiteY3" fmla="*/ 6954 h 165054"/>
                <a:gd name="connsiteX4" fmla="*/ 3481 w 144858"/>
                <a:gd name="connsiteY4" fmla="*/ 927 h 165054"/>
                <a:gd name="connsiteX5" fmla="*/ 6963 w 144858"/>
                <a:gd name="connsiteY5" fmla="*/ 0 h 165054"/>
                <a:gd name="connsiteX6" fmla="*/ 10442 w 144858"/>
                <a:gd name="connsiteY6" fmla="*/ 927 h 165054"/>
                <a:gd name="connsiteX7" fmla="*/ 141377 w 144858"/>
                <a:gd name="connsiteY7" fmla="*/ 76498 h 165054"/>
                <a:gd name="connsiteX8" fmla="*/ 144858 w 144858"/>
                <a:gd name="connsiteY8" fmla="*/ 82525 h 165054"/>
                <a:gd name="connsiteX9" fmla="*/ 141377 w 144858"/>
                <a:gd name="connsiteY9" fmla="*/ 88552 h 165054"/>
                <a:gd name="connsiteX10" fmla="*/ 10442 w 144858"/>
                <a:gd name="connsiteY10" fmla="*/ 164121 h 165054"/>
                <a:gd name="connsiteX11" fmla="*/ 6960 w 144858"/>
                <a:gd name="connsiteY11" fmla="*/ 165052 h 165054"/>
                <a:gd name="connsiteX12" fmla="*/ 13925 w 144858"/>
                <a:gd name="connsiteY12" fmla="*/ 146041 h 165054"/>
                <a:gd name="connsiteX13" fmla="*/ 123972 w 144858"/>
                <a:gd name="connsiteY13" fmla="*/ 82525 h 165054"/>
                <a:gd name="connsiteX14" fmla="*/ 13925 w 144858"/>
                <a:gd name="connsiteY14" fmla="*/ 19009 h 165054"/>
                <a:gd name="connsiteX15" fmla="*/ 13925 w 144858"/>
                <a:gd name="connsiteY15" fmla="*/ 146038 h 16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4858" h="165054">
                  <a:moveTo>
                    <a:pt x="6963" y="165055"/>
                  </a:moveTo>
                  <a:cubicBezTo>
                    <a:pt x="5742" y="165055"/>
                    <a:pt x="4539" y="164731"/>
                    <a:pt x="3481" y="164123"/>
                  </a:cubicBezTo>
                  <a:cubicBezTo>
                    <a:pt x="1333" y="162884"/>
                    <a:pt x="0" y="160574"/>
                    <a:pt x="0" y="158097"/>
                  </a:cubicBezTo>
                  <a:lnTo>
                    <a:pt x="0" y="6954"/>
                  </a:lnTo>
                  <a:cubicBezTo>
                    <a:pt x="0" y="4476"/>
                    <a:pt x="1333" y="2166"/>
                    <a:pt x="3481" y="927"/>
                  </a:cubicBezTo>
                  <a:cubicBezTo>
                    <a:pt x="4532" y="321"/>
                    <a:pt x="5737" y="0"/>
                    <a:pt x="6963" y="0"/>
                  </a:cubicBezTo>
                  <a:cubicBezTo>
                    <a:pt x="8188" y="0"/>
                    <a:pt x="9391" y="321"/>
                    <a:pt x="10442" y="927"/>
                  </a:cubicBezTo>
                  <a:lnTo>
                    <a:pt x="141377" y="76498"/>
                  </a:lnTo>
                  <a:cubicBezTo>
                    <a:pt x="143525" y="77737"/>
                    <a:pt x="144858" y="80047"/>
                    <a:pt x="144858" y="82525"/>
                  </a:cubicBezTo>
                  <a:cubicBezTo>
                    <a:pt x="144858" y="85003"/>
                    <a:pt x="143525" y="87313"/>
                    <a:pt x="141377" y="88552"/>
                  </a:cubicBezTo>
                  <a:lnTo>
                    <a:pt x="10442" y="164121"/>
                  </a:lnTo>
                  <a:cubicBezTo>
                    <a:pt x="9386" y="164731"/>
                    <a:pt x="8181" y="165052"/>
                    <a:pt x="6960" y="165052"/>
                  </a:cubicBezTo>
                  <a:close/>
                  <a:moveTo>
                    <a:pt x="13925" y="146041"/>
                  </a:moveTo>
                  <a:lnTo>
                    <a:pt x="123972" y="82525"/>
                  </a:lnTo>
                  <a:lnTo>
                    <a:pt x="13925" y="19009"/>
                  </a:lnTo>
                  <a:lnTo>
                    <a:pt x="13925" y="146038"/>
                  </a:lnTo>
                  <a:close/>
                </a:path>
              </a:pathLst>
            </a:custGeom>
            <a:solidFill>
              <a:srgbClr val="89BE3F"/>
            </a:solidFill>
            <a:ln w="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algn="l" defTabSz="914400" rtl="0" eaLnBrk="1" latinLnBrk="0" hangingPunct="1"/>
              <a:endParaRPr lang="en-IL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CE7311F-E490-B833-A519-2CA266A47010}"/>
                </a:ext>
              </a:extLst>
            </p:cNvPr>
            <p:cNvSpPr/>
            <p:nvPr/>
          </p:nvSpPr>
          <p:spPr>
            <a:xfrm>
              <a:off x="11550779" y="2821907"/>
              <a:ext cx="155745" cy="13920"/>
            </a:xfrm>
            <a:custGeom>
              <a:avLst/>
              <a:gdLst>
                <a:gd name="connsiteX0" fmla="*/ 6963 w 155745"/>
                <a:gd name="connsiteY0" fmla="*/ 13921 h 13920"/>
                <a:gd name="connsiteX1" fmla="*/ 0 w 155745"/>
                <a:gd name="connsiteY1" fmla="*/ 6960 h 13920"/>
                <a:gd name="connsiteX2" fmla="*/ 6963 w 155745"/>
                <a:gd name="connsiteY2" fmla="*/ 0 h 13920"/>
                <a:gd name="connsiteX3" fmla="*/ 148782 w 155745"/>
                <a:gd name="connsiteY3" fmla="*/ 0 h 13920"/>
                <a:gd name="connsiteX4" fmla="*/ 155745 w 155745"/>
                <a:gd name="connsiteY4" fmla="*/ 6960 h 13920"/>
                <a:gd name="connsiteX5" fmla="*/ 148782 w 155745"/>
                <a:gd name="connsiteY5" fmla="*/ 13921 h 13920"/>
                <a:gd name="connsiteX6" fmla="*/ 6963 w 155745"/>
                <a:gd name="connsiteY6" fmla="*/ 13921 h 1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745" h="13920">
                  <a:moveTo>
                    <a:pt x="6963" y="13921"/>
                  </a:moveTo>
                  <a:cubicBezTo>
                    <a:pt x="3123" y="13921"/>
                    <a:pt x="0" y="10799"/>
                    <a:pt x="0" y="6960"/>
                  </a:cubicBezTo>
                  <a:cubicBezTo>
                    <a:pt x="0" y="3122"/>
                    <a:pt x="3123" y="0"/>
                    <a:pt x="6963" y="0"/>
                  </a:cubicBezTo>
                  <a:lnTo>
                    <a:pt x="148782" y="0"/>
                  </a:lnTo>
                  <a:cubicBezTo>
                    <a:pt x="152622" y="0"/>
                    <a:pt x="155745" y="3122"/>
                    <a:pt x="155745" y="6960"/>
                  </a:cubicBezTo>
                  <a:cubicBezTo>
                    <a:pt x="155745" y="10799"/>
                    <a:pt x="152622" y="13921"/>
                    <a:pt x="148782" y="13921"/>
                  </a:cubicBezTo>
                  <a:lnTo>
                    <a:pt x="6963" y="13921"/>
                  </a:lnTo>
                  <a:close/>
                </a:path>
              </a:pathLst>
            </a:custGeom>
            <a:grpFill/>
            <a:ln w="2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L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87A69FC-E0EA-D720-CB0E-6302FEA204E7}"/>
                </a:ext>
              </a:extLst>
            </p:cNvPr>
            <p:cNvSpPr/>
            <p:nvPr/>
          </p:nvSpPr>
          <p:spPr>
            <a:xfrm>
              <a:off x="11223670" y="2821907"/>
              <a:ext cx="265954" cy="13920"/>
            </a:xfrm>
            <a:custGeom>
              <a:avLst/>
              <a:gdLst>
                <a:gd name="connsiteX0" fmla="*/ 6963 w 265954"/>
                <a:gd name="connsiteY0" fmla="*/ 13921 h 13920"/>
                <a:gd name="connsiteX1" fmla="*/ 0 w 265954"/>
                <a:gd name="connsiteY1" fmla="*/ 6960 h 13920"/>
                <a:gd name="connsiteX2" fmla="*/ 6963 w 265954"/>
                <a:gd name="connsiteY2" fmla="*/ 0 h 13920"/>
                <a:gd name="connsiteX3" fmla="*/ 258992 w 265954"/>
                <a:gd name="connsiteY3" fmla="*/ 0 h 13920"/>
                <a:gd name="connsiteX4" fmla="*/ 265955 w 265954"/>
                <a:gd name="connsiteY4" fmla="*/ 6960 h 13920"/>
                <a:gd name="connsiteX5" fmla="*/ 258992 w 265954"/>
                <a:gd name="connsiteY5" fmla="*/ 13921 h 13920"/>
                <a:gd name="connsiteX6" fmla="*/ 6963 w 265954"/>
                <a:gd name="connsiteY6" fmla="*/ 13921 h 1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954" h="13920">
                  <a:moveTo>
                    <a:pt x="6963" y="13921"/>
                  </a:moveTo>
                  <a:cubicBezTo>
                    <a:pt x="3123" y="13921"/>
                    <a:pt x="0" y="10799"/>
                    <a:pt x="0" y="6960"/>
                  </a:cubicBezTo>
                  <a:cubicBezTo>
                    <a:pt x="0" y="3122"/>
                    <a:pt x="3123" y="0"/>
                    <a:pt x="6963" y="0"/>
                  </a:cubicBezTo>
                  <a:lnTo>
                    <a:pt x="258992" y="0"/>
                  </a:lnTo>
                  <a:cubicBezTo>
                    <a:pt x="262832" y="0"/>
                    <a:pt x="265955" y="3122"/>
                    <a:pt x="265955" y="6960"/>
                  </a:cubicBezTo>
                  <a:cubicBezTo>
                    <a:pt x="265955" y="10799"/>
                    <a:pt x="262832" y="13921"/>
                    <a:pt x="258992" y="13921"/>
                  </a:cubicBezTo>
                  <a:lnTo>
                    <a:pt x="6963" y="13921"/>
                  </a:lnTo>
                  <a:close/>
                </a:path>
              </a:pathLst>
            </a:custGeom>
            <a:grpFill/>
            <a:ln w="2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L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B86899E-251C-9F77-7F34-015AAFCC23EE}"/>
                </a:ext>
              </a:extLst>
            </p:cNvPr>
            <p:cNvSpPr/>
            <p:nvPr/>
          </p:nvSpPr>
          <p:spPr>
            <a:xfrm>
              <a:off x="11475697" y="2784379"/>
              <a:ext cx="89005" cy="88976"/>
            </a:xfrm>
            <a:custGeom>
              <a:avLst/>
              <a:gdLst>
                <a:gd name="connsiteX0" fmla="*/ 44503 w 89005"/>
                <a:gd name="connsiteY0" fmla="*/ 88976 h 88976"/>
                <a:gd name="connsiteX1" fmla="*/ 0 w 89005"/>
                <a:gd name="connsiteY1" fmla="*/ 44488 h 88976"/>
                <a:gd name="connsiteX2" fmla="*/ 44503 w 89005"/>
                <a:gd name="connsiteY2" fmla="*/ 0 h 88976"/>
                <a:gd name="connsiteX3" fmla="*/ 89005 w 89005"/>
                <a:gd name="connsiteY3" fmla="*/ 44488 h 88976"/>
                <a:gd name="connsiteX4" fmla="*/ 44503 w 89005"/>
                <a:gd name="connsiteY4" fmla="*/ 88976 h 88976"/>
                <a:gd name="connsiteX5" fmla="*/ 44503 w 89005"/>
                <a:gd name="connsiteY5" fmla="*/ 13919 h 88976"/>
                <a:gd name="connsiteX6" fmla="*/ 13925 w 89005"/>
                <a:gd name="connsiteY6" fmla="*/ 44488 h 88976"/>
                <a:gd name="connsiteX7" fmla="*/ 44503 w 89005"/>
                <a:gd name="connsiteY7" fmla="*/ 75058 h 88976"/>
                <a:gd name="connsiteX8" fmla="*/ 75082 w 89005"/>
                <a:gd name="connsiteY8" fmla="*/ 44488 h 88976"/>
                <a:gd name="connsiteX9" fmla="*/ 44503 w 89005"/>
                <a:gd name="connsiteY9" fmla="*/ 13919 h 8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005" h="88976">
                  <a:moveTo>
                    <a:pt x="44503" y="88976"/>
                  </a:moveTo>
                  <a:cubicBezTo>
                    <a:pt x="19963" y="88976"/>
                    <a:pt x="0" y="69019"/>
                    <a:pt x="0" y="44488"/>
                  </a:cubicBezTo>
                  <a:cubicBezTo>
                    <a:pt x="0" y="19957"/>
                    <a:pt x="19963" y="0"/>
                    <a:pt x="44503" y="0"/>
                  </a:cubicBezTo>
                  <a:cubicBezTo>
                    <a:pt x="69042" y="0"/>
                    <a:pt x="89005" y="19957"/>
                    <a:pt x="89005" y="44488"/>
                  </a:cubicBezTo>
                  <a:cubicBezTo>
                    <a:pt x="89005" y="69019"/>
                    <a:pt x="69042" y="88976"/>
                    <a:pt x="44503" y="88976"/>
                  </a:cubicBezTo>
                  <a:close/>
                  <a:moveTo>
                    <a:pt x="44503" y="13919"/>
                  </a:moveTo>
                  <a:cubicBezTo>
                    <a:pt x="27642" y="13919"/>
                    <a:pt x="13925" y="27631"/>
                    <a:pt x="13925" y="44488"/>
                  </a:cubicBezTo>
                  <a:cubicBezTo>
                    <a:pt x="13925" y="61345"/>
                    <a:pt x="27642" y="75058"/>
                    <a:pt x="44503" y="75058"/>
                  </a:cubicBezTo>
                  <a:cubicBezTo>
                    <a:pt x="61363" y="75058"/>
                    <a:pt x="75082" y="61345"/>
                    <a:pt x="75082" y="44488"/>
                  </a:cubicBezTo>
                  <a:cubicBezTo>
                    <a:pt x="75082" y="27631"/>
                    <a:pt x="61365" y="13919"/>
                    <a:pt x="44503" y="13919"/>
                  </a:cubicBezTo>
                  <a:close/>
                </a:path>
              </a:pathLst>
            </a:custGeom>
            <a:grpFill/>
            <a:ln w="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algn="l" defTabSz="914400" rtl="0" eaLnBrk="1" latinLnBrk="0" hangingPunct="1"/>
              <a:endParaRPr lang="en-IL"/>
            </a:p>
          </p:txBody>
        </p:sp>
      </p:grpSp>
      <p:sp>
        <p:nvSpPr>
          <p:cNvPr id="32" name="Graphic 30">
            <a:extLst>
              <a:ext uri="{FF2B5EF4-FFF2-40B4-BE49-F238E27FC236}">
                <a16:creationId xmlns:a16="http://schemas.microsoft.com/office/drawing/2014/main" id="{220F057A-EBBC-9106-25C5-E87E5EAA9CDE}"/>
              </a:ext>
            </a:extLst>
          </p:cNvPr>
          <p:cNvSpPr/>
          <p:nvPr/>
        </p:nvSpPr>
        <p:spPr>
          <a:xfrm>
            <a:off x="11069657" y="4158246"/>
            <a:ext cx="394394" cy="595138"/>
          </a:xfrm>
          <a:custGeom>
            <a:avLst/>
            <a:gdLst>
              <a:gd name="connsiteX0" fmla="*/ 194995 w 394394"/>
              <a:gd name="connsiteY0" fmla="*/ 454412 h 595138"/>
              <a:gd name="connsiteX1" fmla="*/ 144828 w 394394"/>
              <a:gd name="connsiteY1" fmla="*/ 474979 h 595138"/>
              <a:gd name="connsiteX2" fmla="*/ 124458 w 394394"/>
              <a:gd name="connsiteY2" fmla="*/ 525119 h 595138"/>
              <a:gd name="connsiteX3" fmla="*/ 146858 w 394394"/>
              <a:gd name="connsiteY3" fmla="*/ 577227 h 595138"/>
              <a:gd name="connsiteX4" fmla="*/ 196062 w 394394"/>
              <a:gd name="connsiteY4" fmla="*/ 595136 h 595138"/>
              <a:gd name="connsiteX5" fmla="*/ 244233 w 394394"/>
              <a:gd name="connsiteY5" fmla="*/ 576191 h 595138"/>
              <a:gd name="connsiteX6" fmla="*/ 265532 w 394394"/>
              <a:gd name="connsiteY6" fmla="*/ 524050 h 595138"/>
              <a:gd name="connsiteX7" fmla="*/ 244887 w 394394"/>
              <a:gd name="connsiteY7" fmla="*/ 474323 h 595138"/>
              <a:gd name="connsiteX8" fmla="*/ 195029 w 394394"/>
              <a:gd name="connsiteY8" fmla="*/ 454377 h 595138"/>
              <a:gd name="connsiteX9" fmla="*/ 235218 w 394394"/>
              <a:gd name="connsiteY9" fmla="*/ 566184 h 595138"/>
              <a:gd name="connsiteX10" fmla="*/ 195958 w 394394"/>
              <a:gd name="connsiteY10" fmla="*/ 581678 h 595138"/>
              <a:gd name="connsiteX11" fmla="*/ 195408 w 394394"/>
              <a:gd name="connsiteY11" fmla="*/ 581678 h 595138"/>
              <a:gd name="connsiteX12" fmla="*/ 155563 w 394394"/>
              <a:gd name="connsiteY12" fmla="*/ 567012 h 595138"/>
              <a:gd name="connsiteX13" fmla="*/ 137877 w 394394"/>
              <a:gd name="connsiteY13" fmla="*/ 525050 h 595138"/>
              <a:gd name="connsiteX14" fmla="*/ 154290 w 394394"/>
              <a:gd name="connsiteY14" fmla="*/ 484572 h 595138"/>
              <a:gd name="connsiteX15" fmla="*/ 195098 w 394394"/>
              <a:gd name="connsiteY15" fmla="*/ 467905 h 595138"/>
              <a:gd name="connsiteX16" fmla="*/ 195614 w 394394"/>
              <a:gd name="connsiteY16" fmla="*/ 467905 h 595138"/>
              <a:gd name="connsiteX17" fmla="*/ 235425 w 394394"/>
              <a:gd name="connsiteY17" fmla="*/ 483986 h 595138"/>
              <a:gd name="connsiteX18" fmla="*/ 252078 w 394394"/>
              <a:gd name="connsiteY18" fmla="*/ 524188 h 595138"/>
              <a:gd name="connsiteX19" fmla="*/ 235218 w 394394"/>
              <a:gd name="connsiteY19" fmla="*/ 566219 h 595138"/>
              <a:gd name="connsiteX20" fmla="*/ 369135 w 394394"/>
              <a:gd name="connsiteY20" fmla="*/ 78307 h 595138"/>
              <a:gd name="connsiteX21" fmla="*/ 300112 w 394394"/>
              <a:gd name="connsiteY21" fmla="*/ 20299 h 595138"/>
              <a:gd name="connsiteX22" fmla="*/ 200259 w 394394"/>
              <a:gd name="connsiteY22" fmla="*/ 8 h 595138"/>
              <a:gd name="connsiteX23" fmla="*/ 93835 w 394394"/>
              <a:gd name="connsiteY23" fmla="*/ 26027 h 595138"/>
              <a:gd name="connsiteX24" fmla="*/ 23952 w 394394"/>
              <a:gd name="connsiteY24" fmla="*/ 90834 h 595138"/>
              <a:gd name="connsiteX25" fmla="*/ 4 w 394394"/>
              <a:gd name="connsiteY25" fmla="*/ 169512 h 595138"/>
              <a:gd name="connsiteX26" fmla="*/ 18825 w 394394"/>
              <a:gd name="connsiteY26" fmla="*/ 211647 h 595138"/>
              <a:gd name="connsiteX27" fmla="*/ 64657 w 394394"/>
              <a:gd name="connsiteY27" fmla="*/ 230523 h 595138"/>
              <a:gd name="connsiteX28" fmla="*/ 126247 w 394394"/>
              <a:gd name="connsiteY28" fmla="*/ 177794 h 595138"/>
              <a:gd name="connsiteX29" fmla="*/ 154152 w 394394"/>
              <a:gd name="connsiteY29" fmla="*/ 124272 h 595138"/>
              <a:gd name="connsiteX30" fmla="*/ 201085 w 394394"/>
              <a:gd name="connsiteY30" fmla="*/ 108812 h 595138"/>
              <a:gd name="connsiteX31" fmla="*/ 245954 w 394394"/>
              <a:gd name="connsiteY31" fmla="*/ 124203 h 595138"/>
              <a:gd name="connsiteX32" fmla="*/ 262676 w 394394"/>
              <a:gd name="connsiteY32" fmla="*/ 161368 h 595138"/>
              <a:gd name="connsiteX33" fmla="*/ 257790 w 394394"/>
              <a:gd name="connsiteY33" fmla="*/ 181211 h 595138"/>
              <a:gd name="connsiteX34" fmla="*/ 243201 w 394394"/>
              <a:gd name="connsiteY34" fmla="*/ 200880 h 595138"/>
              <a:gd name="connsiteX35" fmla="*/ 210685 w 394394"/>
              <a:gd name="connsiteY35" fmla="*/ 231109 h 595138"/>
              <a:gd name="connsiteX36" fmla="*/ 167778 w 394394"/>
              <a:gd name="connsiteY36" fmla="*/ 272761 h 595138"/>
              <a:gd name="connsiteX37" fmla="*/ 140114 w 394394"/>
              <a:gd name="connsiteY37" fmla="*/ 316862 h 595138"/>
              <a:gd name="connsiteX38" fmla="*/ 129860 w 394394"/>
              <a:gd name="connsiteY38" fmla="*/ 376078 h 595138"/>
              <a:gd name="connsiteX39" fmla="*/ 148028 w 394394"/>
              <a:gd name="connsiteY39" fmla="*/ 424217 h 595138"/>
              <a:gd name="connsiteX40" fmla="*/ 190935 w 394394"/>
              <a:gd name="connsiteY40" fmla="*/ 440712 h 595138"/>
              <a:gd name="connsiteX41" fmla="*/ 249360 w 394394"/>
              <a:gd name="connsiteY41" fmla="*/ 389640 h 595138"/>
              <a:gd name="connsiteX42" fmla="*/ 254900 w 394394"/>
              <a:gd name="connsiteY42" fmla="*/ 365829 h 595138"/>
              <a:gd name="connsiteX43" fmla="*/ 259269 w 394394"/>
              <a:gd name="connsiteY43" fmla="*/ 354580 h 595138"/>
              <a:gd name="connsiteX44" fmla="*/ 268044 w 394394"/>
              <a:gd name="connsiteY44" fmla="*/ 342122 h 595138"/>
              <a:gd name="connsiteX45" fmla="*/ 286245 w 394394"/>
              <a:gd name="connsiteY45" fmla="*/ 323591 h 595138"/>
              <a:gd name="connsiteX46" fmla="*/ 348146 w 394394"/>
              <a:gd name="connsiteY46" fmla="*/ 265756 h 595138"/>
              <a:gd name="connsiteX47" fmla="*/ 380421 w 394394"/>
              <a:gd name="connsiteY47" fmla="*/ 221516 h 595138"/>
              <a:gd name="connsiteX48" fmla="*/ 394390 w 394394"/>
              <a:gd name="connsiteY48" fmla="*/ 159643 h 595138"/>
              <a:gd name="connsiteX49" fmla="*/ 369204 w 394394"/>
              <a:gd name="connsiteY49" fmla="*/ 78342 h 595138"/>
              <a:gd name="connsiteX50" fmla="*/ 368481 w 394394"/>
              <a:gd name="connsiteY50" fmla="*/ 215167 h 595138"/>
              <a:gd name="connsiteX51" fmla="*/ 338615 w 394394"/>
              <a:gd name="connsiteY51" fmla="*/ 256162 h 595138"/>
              <a:gd name="connsiteX52" fmla="*/ 277162 w 394394"/>
              <a:gd name="connsiteY52" fmla="*/ 313584 h 595138"/>
              <a:gd name="connsiteX53" fmla="*/ 257790 w 394394"/>
              <a:gd name="connsiteY53" fmla="*/ 333323 h 595138"/>
              <a:gd name="connsiteX54" fmla="*/ 247192 w 394394"/>
              <a:gd name="connsiteY54" fmla="*/ 348506 h 595138"/>
              <a:gd name="connsiteX55" fmla="*/ 241859 w 394394"/>
              <a:gd name="connsiteY55" fmla="*/ 362241 h 595138"/>
              <a:gd name="connsiteX56" fmla="*/ 236182 w 394394"/>
              <a:gd name="connsiteY56" fmla="*/ 386741 h 595138"/>
              <a:gd name="connsiteX57" fmla="*/ 236078 w 394394"/>
              <a:gd name="connsiteY57" fmla="*/ 387225 h 595138"/>
              <a:gd name="connsiteX58" fmla="*/ 190797 w 394394"/>
              <a:gd name="connsiteY58" fmla="*/ 427185 h 595138"/>
              <a:gd name="connsiteX59" fmla="*/ 190315 w 394394"/>
              <a:gd name="connsiteY59" fmla="*/ 427185 h 595138"/>
              <a:gd name="connsiteX60" fmla="*/ 157249 w 394394"/>
              <a:gd name="connsiteY60" fmla="*/ 414383 h 595138"/>
              <a:gd name="connsiteX61" fmla="*/ 143314 w 394394"/>
              <a:gd name="connsiteY61" fmla="*/ 375940 h 595138"/>
              <a:gd name="connsiteX62" fmla="*/ 152535 w 394394"/>
              <a:gd name="connsiteY62" fmla="*/ 322004 h 595138"/>
              <a:gd name="connsiteX63" fmla="*/ 177722 w 394394"/>
              <a:gd name="connsiteY63" fmla="*/ 281837 h 595138"/>
              <a:gd name="connsiteX64" fmla="*/ 219666 w 394394"/>
              <a:gd name="connsiteY64" fmla="*/ 241186 h 595138"/>
              <a:gd name="connsiteX65" fmla="*/ 252835 w 394394"/>
              <a:gd name="connsiteY65" fmla="*/ 210336 h 595138"/>
              <a:gd name="connsiteX66" fmla="*/ 269626 w 394394"/>
              <a:gd name="connsiteY66" fmla="*/ 187698 h 595138"/>
              <a:gd name="connsiteX67" fmla="*/ 276164 w 394394"/>
              <a:gd name="connsiteY67" fmla="*/ 161265 h 595138"/>
              <a:gd name="connsiteX68" fmla="*/ 255072 w 394394"/>
              <a:gd name="connsiteY68" fmla="*/ 114230 h 595138"/>
              <a:gd name="connsiteX69" fmla="*/ 201911 w 394394"/>
              <a:gd name="connsiteY69" fmla="*/ 95320 h 595138"/>
              <a:gd name="connsiteX70" fmla="*/ 201051 w 394394"/>
              <a:gd name="connsiteY70" fmla="*/ 95320 h 595138"/>
              <a:gd name="connsiteX71" fmla="*/ 144346 w 394394"/>
              <a:gd name="connsiteY71" fmla="*/ 115093 h 595138"/>
              <a:gd name="connsiteX72" fmla="*/ 113516 w 394394"/>
              <a:gd name="connsiteY72" fmla="*/ 173584 h 595138"/>
              <a:gd name="connsiteX73" fmla="*/ 64622 w 394394"/>
              <a:gd name="connsiteY73" fmla="*/ 216996 h 595138"/>
              <a:gd name="connsiteX74" fmla="*/ 64141 w 394394"/>
              <a:gd name="connsiteY74" fmla="*/ 216996 h 595138"/>
              <a:gd name="connsiteX75" fmla="*/ 28425 w 394394"/>
              <a:gd name="connsiteY75" fmla="*/ 202123 h 595138"/>
              <a:gd name="connsiteX76" fmla="*/ 13492 w 394394"/>
              <a:gd name="connsiteY76" fmla="*/ 169374 h 595138"/>
              <a:gd name="connsiteX77" fmla="*/ 35444 w 394394"/>
              <a:gd name="connsiteY77" fmla="*/ 97873 h 595138"/>
              <a:gd name="connsiteX78" fmla="*/ 100441 w 394394"/>
              <a:gd name="connsiteY78" fmla="*/ 37795 h 595138"/>
              <a:gd name="connsiteX79" fmla="*/ 200397 w 394394"/>
              <a:gd name="connsiteY79" fmla="*/ 13466 h 595138"/>
              <a:gd name="connsiteX80" fmla="*/ 202496 w 394394"/>
              <a:gd name="connsiteY80" fmla="*/ 13466 h 595138"/>
              <a:gd name="connsiteX81" fmla="*/ 294400 w 394394"/>
              <a:gd name="connsiteY81" fmla="*/ 32446 h 595138"/>
              <a:gd name="connsiteX82" fmla="*/ 357987 w 394394"/>
              <a:gd name="connsiteY82" fmla="*/ 85761 h 595138"/>
              <a:gd name="connsiteX83" fmla="*/ 380902 w 394394"/>
              <a:gd name="connsiteY83" fmla="*/ 159677 h 595138"/>
              <a:gd name="connsiteX84" fmla="*/ 368515 w 394394"/>
              <a:gd name="connsiteY84" fmla="*/ 215132 h 5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94394" h="595138">
                <a:moveTo>
                  <a:pt x="194995" y="454412"/>
                </a:moveTo>
                <a:cubicBezTo>
                  <a:pt x="175279" y="454550"/>
                  <a:pt x="158419" y="461486"/>
                  <a:pt x="144828" y="474979"/>
                </a:cubicBezTo>
                <a:cubicBezTo>
                  <a:pt x="131168" y="488575"/>
                  <a:pt x="124286" y="505450"/>
                  <a:pt x="124458" y="525119"/>
                </a:cubicBezTo>
                <a:cubicBezTo>
                  <a:pt x="124630" y="547101"/>
                  <a:pt x="132166" y="564631"/>
                  <a:pt x="146858" y="577227"/>
                </a:cubicBezTo>
                <a:cubicBezTo>
                  <a:pt x="160896" y="589270"/>
                  <a:pt x="177447" y="595274"/>
                  <a:pt x="196062" y="595136"/>
                </a:cubicBezTo>
                <a:cubicBezTo>
                  <a:pt x="214264" y="594998"/>
                  <a:pt x="230470" y="588614"/>
                  <a:pt x="244233" y="576191"/>
                </a:cubicBezTo>
                <a:cubicBezTo>
                  <a:pt x="258512" y="563251"/>
                  <a:pt x="265669" y="545721"/>
                  <a:pt x="265532" y="524050"/>
                </a:cubicBezTo>
                <a:cubicBezTo>
                  <a:pt x="265394" y="504449"/>
                  <a:pt x="258444" y="487747"/>
                  <a:pt x="244887" y="474323"/>
                </a:cubicBezTo>
                <a:cubicBezTo>
                  <a:pt x="231330" y="460934"/>
                  <a:pt x="214539" y="454239"/>
                  <a:pt x="195029" y="454377"/>
                </a:cubicBezTo>
                <a:close/>
                <a:moveTo>
                  <a:pt x="235218" y="566184"/>
                </a:moveTo>
                <a:cubicBezTo>
                  <a:pt x="224001" y="576329"/>
                  <a:pt x="210788" y="581540"/>
                  <a:pt x="195958" y="581678"/>
                </a:cubicBezTo>
                <a:lnTo>
                  <a:pt x="195408" y="581678"/>
                </a:lnTo>
                <a:cubicBezTo>
                  <a:pt x="180337" y="581678"/>
                  <a:pt x="166952" y="576744"/>
                  <a:pt x="155563" y="567012"/>
                </a:cubicBezTo>
                <a:cubicBezTo>
                  <a:pt x="143796" y="556936"/>
                  <a:pt x="138015" y="543202"/>
                  <a:pt x="137877" y="525050"/>
                </a:cubicBezTo>
                <a:cubicBezTo>
                  <a:pt x="137740" y="508900"/>
                  <a:pt x="143107" y="495684"/>
                  <a:pt x="154290" y="484572"/>
                </a:cubicBezTo>
                <a:cubicBezTo>
                  <a:pt x="165438" y="473495"/>
                  <a:pt x="178789" y="468043"/>
                  <a:pt x="195098" y="467905"/>
                </a:cubicBezTo>
                <a:lnTo>
                  <a:pt x="195614" y="467905"/>
                </a:lnTo>
                <a:cubicBezTo>
                  <a:pt x="211442" y="467905"/>
                  <a:pt x="224448" y="473150"/>
                  <a:pt x="235425" y="483986"/>
                </a:cubicBezTo>
                <a:cubicBezTo>
                  <a:pt x="246504" y="494925"/>
                  <a:pt x="251941" y="508072"/>
                  <a:pt x="252078" y="524188"/>
                </a:cubicBezTo>
                <a:cubicBezTo>
                  <a:pt x="252216" y="542097"/>
                  <a:pt x="246710" y="555832"/>
                  <a:pt x="235218" y="566219"/>
                </a:cubicBezTo>
                <a:close/>
                <a:moveTo>
                  <a:pt x="369135" y="78307"/>
                </a:moveTo>
                <a:cubicBezTo>
                  <a:pt x="352791" y="53772"/>
                  <a:pt x="329565" y="34275"/>
                  <a:pt x="300112" y="20299"/>
                </a:cubicBezTo>
                <a:cubicBezTo>
                  <a:pt x="271140" y="6565"/>
                  <a:pt x="237558" y="-268"/>
                  <a:pt x="200259" y="8"/>
                </a:cubicBezTo>
                <a:cubicBezTo>
                  <a:pt x="160036" y="319"/>
                  <a:pt x="124252" y="9084"/>
                  <a:pt x="93835" y="26027"/>
                </a:cubicBezTo>
                <a:cubicBezTo>
                  <a:pt x="63384" y="43040"/>
                  <a:pt x="39883" y="64849"/>
                  <a:pt x="23952" y="90834"/>
                </a:cubicBezTo>
                <a:cubicBezTo>
                  <a:pt x="7883" y="117060"/>
                  <a:pt x="-203" y="143528"/>
                  <a:pt x="4" y="169512"/>
                </a:cubicBezTo>
                <a:cubicBezTo>
                  <a:pt x="107" y="184937"/>
                  <a:pt x="6438" y="199120"/>
                  <a:pt x="18825" y="211647"/>
                </a:cubicBezTo>
                <a:cubicBezTo>
                  <a:pt x="31281" y="224311"/>
                  <a:pt x="46730" y="230661"/>
                  <a:pt x="64657" y="230523"/>
                </a:cubicBezTo>
                <a:cubicBezTo>
                  <a:pt x="85749" y="230350"/>
                  <a:pt x="113516" y="221068"/>
                  <a:pt x="126247" y="177794"/>
                </a:cubicBezTo>
                <a:cubicBezTo>
                  <a:pt x="133989" y="154018"/>
                  <a:pt x="143383" y="136005"/>
                  <a:pt x="154152" y="124272"/>
                </a:cubicBezTo>
                <a:cubicBezTo>
                  <a:pt x="163443" y="114196"/>
                  <a:pt x="179236" y="108985"/>
                  <a:pt x="201085" y="108812"/>
                </a:cubicBezTo>
                <a:cubicBezTo>
                  <a:pt x="219769" y="108674"/>
                  <a:pt x="234461" y="113713"/>
                  <a:pt x="245954" y="124203"/>
                </a:cubicBezTo>
                <a:cubicBezTo>
                  <a:pt x="257067" y="134383"/>
                  <a:pt x="262538" y="146530"/>
                  <a:pt x="262676" y="161368"/>
                </a:cubicBezTo>
                <a:cubicBezTo>
                  <a:pt x="262745" y="168581"/>
                  <a:pt x="261127" y="175103"/>
                  <a:pt x="257790" y="181211"/>
                </a:cubicBezTo>
                <a:cubicBezTo>
                  <a:pt x="253867" y="188388"/>
                  <a:pt x="248981" y="194979"/>
                  <a:pt x="243201" y="200880"/>
                </a:cubicBezTo>
                <a:cubicBezTo>
                  <a:pt x="236629" y="207540"/>
                  <a:pt x="225687" y="217720"/>
                  <a:pt x="210685" y="231109"/>
                </a:cubicBezTo>
                <a:cubicBezTo>
                  <a:pt x="192827" y="247052"/>
                  <a:pt x="178376" y="261097"/>
                  <a:pt x="167778" y="272761"/>
                </a:cubicBezTo>
                <a:cubicBezTo>
                  <a:pt x="156251" y="285425"/>
                  <a:pt x="146961" y="300264"/>
                  <a:pt x="140114" y="316862"/>
                </a:cubicBezTo>
                <a:cubicBezTo>
                  <a:pt x="133163" y="333737"/>
                  <a:pt x="129688" y="353648"/>
                  <a:pt x="129860" y="376078"/>
                </a:cubicBezTo>
                <a:cubicBezTo>
                  <a:pt x="130032" y="396783"/>
                  <a:pt x="136123" y="413002"/>
                  <a:pt x="148028" y="424217"/>
                </a:cubicBezTo>
                <a:cubicBezTo>
                  <a:pt x="159727" y="435294"/>
                  <a:pt x="174144" y="440850"/>
                  <a:pt x="190935" y="440712"/>
                </a:cubicBezTo>
                <a:cubicBezTo>
                  <a:pt x="222797" y="440471"/>
                  <a:pt x="243545" y="422319"/>
                  <a:pt x="249360" y="389640"/>
                </a:cubicBezTo>
                <a:cubicBezTo>
                  <a:pt x="251803" y="378252"/>
                  <a:pt x="253661" y="370247"/>
                  <a:pt x="254900" y="365829"/>
                </a:cubicBezTo>
                <a:cubicBezTo>
                  <a:pt x="255897" y="362137"/>
                  <a:pt x="257377" y="358376"/>
                  <a:pt x="259269" y="354580"/>
                </a:cubicBezTo>
                <a:cubicBezTo>
                  <a:pt x="261059" y="351025"/>
                  <a:pt x="263983" y="346850"/>
                  <a:pt x="268044" y="342122"/>
                </a:cubicBezTo>
                <a:cubicBezTo>
                  <a:pt x="272551" y="336877"/>
                  <a:pt x="278710" y="330597"/>
                  <a:pt x="286245" y="323591"/>
                </a:cubicBezTo>
                <a:cubicBezTo>
                  <a:pt x="315699" y="296779"/>
                  <a:pt x="336516" y="277316"/>
                  <a:pt x="348146" y="265756"/>
                </a:cubicBezTo>
                <a:cubicBezTo>
                  <a:pt x="360636" y="253298"/>
                  <a:pt x="371475" y="238425"/>
                  <a:pt x="380421" y="221516"/>
                </a:cubicBezTo>
                <a:cubicBezTo>
                  <a:pt x="389848" y="203641"/>
                  <a:pt x="394562" y="182832"/>
                  <a:pt x="394390" y="159643"/>
                </a:cubicBezTo>
                <a:cubicBezTo>
                  <a:pt x="394184" y="130415"/>
                  <a:pt x="385685" y="103084"/>
                  <a:pt x="369204" y="78342"/>
                </a:cubicBezTo>
                <a:close/>
                <a:moveTo>
                  <a:pt x="368481" y="215167"/>
                </a:moveTo>
                <a:cubicBezTo>
                  <a:pt x="360189" y="230902"/>
                  <a:pt x="350141" y="244671"/>
                  <a:pt x="338615" y="256162"/>
                </a:cubicBezTo>
                <a:cubicBezTo>
                  <a:pt x="327191" y="267516"/>
                  <a:pt x="306546" y="286840"/>
                  <a:pt x="277162" y="313584"/>
                </a:cubicBezTo>
                <a:cubicBezTo>
                  <a:pt x="269110" y="321072"/>
                  <a:pt x="262607" y="327663"/>
                  <a:pt x="257790" y="333323"/>
                </a:cubicBezTo>
                <a:cubicBezTo>
                  <a:pt x="253042" y="338879"/>
                  <a:pt x="249463" y="343986"/>
                  <a:pt x="247192" y="348506"/>
                </a:cubicBezTo>
                <a:cubicBezTo>
                  <a:pt x="244887" y="353061"/>
                  <a:pt x="243098" y="357686"/>
                  <a:pt x="241859" y="362241"/>
                </a:cubicBezTo>
                <a:cubicBezTo>
                  <a:pt x="240586" y="366934"/>
                  <a:pt x="238728" y="374940"/>
                  <a:pt x="236182" y="386741"/>
                </a:cubicBezTo>
                <a:cubicBezTo>
                  <a:pt x="236147" y="386914"/>
                  <a:pt x="236113" y="387052"/>
                  <a:pt x="236078" y="387225"/>
                </a:cubicBezTo>
                <a:cubicBezTo>
                  <a:pt x="231399" y="413554"/>
                  <a:pt x="216156" y="426978"/>
                  <a:pt x="190797" y="427185"/>
                </a:cubicBezTo>
                <a:lnTo>
                  <a:pt x="190315" y="427185"/>
                </a:lnTo>
                <a:cubicBezTo>
                  <a:pt x="177172" y="427185"/>
                  <a:pt x="166333" y="423010"/>
                  <a:pt x="157249" y="414383"/>
                </a:cubicBezTo>
                <a:cubicBezTo>
                  <a:pt x="148131" y="405755"/>
                  <a:pt x="143417" y="392815"/>
                  <a:pt x="143314" y="375940"/>
                </a:cubicBezTo>
                <a:cubicBezTo>
                  <a:pt x="143176" y="355339"/>
                  <a:pt x="146273" y="337188"/>
                  <a:pt x="152535" y="322004"/>
                </a:cubicBezTo>
                <a:cubicBezTo>
                  <a:pt x="158798" y="306855"/>
                  <a:pt x="167262" y="293328"/>
                  <a:pt x="177722" y="281837"/>
                </a:cubicBezTo>
                <a:cubicBezTo>
                  <a:pt x="188045" y="270483"/>
                  <a:pt x="202152" y="256784"/>
                  <a:pt x="219666" y="241186"/>
                </a:cubicBezTo>
                <a:cubicBezTo>
                  <a:pt x="234908" y="227624"/>
                  <a:pt x="246057" y="217237"/>
                  <a:pt x="252835" y="210336"/>
                </a:cubicBezTo>
                <a:cubicBezTo>
                  <a:pt x="259476" y="203572"/>
                  <a:pt x="265119" y="195946"/>
                  <a:pt x="269626" y="187698"/>
                </a:cubicBezTo>
                <a:cubicBezTo>
                  <a:pt x="274099" y="179485"/>
                  <a:pt x="276233" y="170858"/>
                  <a:pt x="276164" y="161265"/>
                </a:cubicBezTo>
                <a:cubicBezTo>
                  <a:pt x="276026" y="142734"/>
                  <a:pt x="268938" y="126895"/>
                  <a:pt x="255072" y="114230"/>
                </a:cubicBezTo>
                <a:cubicBezTo>
                  <a:pt x="241136" y="101497"/>
                  <a:pt x="223760" y="95320"/>
                  <a:pt x="201911" y="95320"/>
                </a:cubicBezTo>
                <a:lnTo>
                  <a:pt x="201051" y="95320"/>
                </a:lnTo>
                <a:cubicBezTo>
                  <a:pt x="175348" y="95527"/>
                  <a:pt x="156251" y="102187"/>
                  <a:pt x="144346" y="115093"/>
                </a:cubicBezTo>
                <a:cubicBezTo>
                  <a:pt x="132234" y="128275"/>
                  <a:pt x="121878" y="147945"/>
                  <a:pt x="113516" y="173584"/>
                </a:cubicBezTo>
                <a:cubicBezTo>
                  <a:pt x="105052" y="202330"/>
                  <a:pt x="88639" y="216823"/>
                  <a:pt x="64622" y="216996"/>
                </a:cubicBezTo>
                <a:lnTo>
                  <a:pt x="64141" y="216996"/>
                </a:lnTo>
                <a:cubicBezTo>
                  <a:pt x="49965" y="216996"/>
                  <a:pt x="38266" y="212130"/>
                  <a:pt x="28425" y="202123"/>
                </a:cubicBezTo>
                <a:cubicBezTo>
                  <a:pt x="18481" y="192046"/>
                  <a:pt x="13595" y="181349"/>
                  <a:pt x="13492" y="169374"/>
                </a:cubicBezTo>
                <a:cubicBezTo>
                  <a:pt x="13320" y="145978"/>
                  <a:pt x="20718" y="121926"/>
                  <a:pt x="35444" y="97873"/>
                </a:cubicBezTo>
                <a:cubicBezTo>
                  <a:pt x="50171" y="73890"/>
                  <a:pt x="72020" y="53668"/>
                  <a:pt x="100441" y="37795"/>
                </a:cubicBezTo>
                <a:cubicBezTo>
                  <a:pt x="128828" y="21921"/>
                  <a:pt x="162479" y="13742"/>
                  <a:pt x="200397" y="13466"/>
                </a:cubicBezTo>
                <a:lnTo>
                  <a:pt x="202496" y="13466"/>
                </a:lnTo>
                <a:cubicBezTo>
                  <a:pt x="236904" y="13466"/>
                  <a:pt x="267803" y="19850"/>
                  <a:pt x="294400" y="32446"/>
                </a:cubicBezTo>
                <a:cubicBezTo>
                  <a:pt x="321617" y="45352"/>
                  <a:pt x="342985" y="63296"/>
                  <a:pt x="357987" y="85761"/>
                </a:cubicBezTo>
                <a:cubicBezTo>
                  <a:pt x="372988" y="108260"/>
                  <a:pt x="380696" y="133141"/>
                  <a:pt x="380902" y="159677"/>
                </a:cubicBezTo>
                <a:cubicBezTo>
                  <a:pt x="381074" y="180624"/>
                  <a:pt x="376877" y="199258"/>
                  <a:pt x="368515" y="215132"/>
                </a:cubicBezTo>
                <a:close/>
              </a:path>
            </a:pathLst>
          </a:custGeom>
          <a:solidFill>
            <a:srgbClr val="53873D"/>
          </a:solidFill>
          <a:ln w="3396" cap="flat">
            <a:noFill/>
            <a:prstDash val="solid"/>
            <a:miter/>
          </a:ln>
        </p:spPr>
        <p:txBody>
          <a:bodyPr rtlCol="0" anchor="ctr"/>
          <a:lstStyle/>
          <a:p>
            <a:endParaRPr lang="en-IL"/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EABA9F0A-BC92-D93E-2BE9-7CD9E637B2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4130" y="1638481"/>
            <a:ext cx="1129104" cy="1104705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6086D9BF-550C-1A08-2985-7B2B931C8C87}"/>
              </a:ext>
            </a:extLst>
          </p:cNvPr>
          <p:cNvSpPr txBox="1">
            <a:spLocks/>
          </p:cNvSpPr>
          <p:nvPr/>
        </p:nvSpPr>
        <p:spPr>
          <a:xfrm>
            <a:off x="9455495" y="1913213"/>
            <a:ext cx="2160588" cy="61202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he-IL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מה </a:t>
            </a:r>
            <a:b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המחיר </a:t>
            </a:r>
            <a:b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של</a:t>
            </a:r>
          </a:p>
        </p:txBody>
      </p: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E1121BB0-1FC2-04EC-220C-7D76D494A2F1}"/>
              </a:ext>
            </a:extLst>
          </p:cNvPr>
          <p:cNvGrpSpPr/>
          <p:nvPr/>
        </p:nvGrpSpPr>
        <p:grpSpPr>
          <a:xfrm>
            <a:off x="1014718" y="2489284"/>
            <a:ext cx="6589295" cy="3657767"/>
            <a:chOff x="1014718" y="2489284"/>
            <a:chExt cx="6589295" cy="3657767"/>
          </a:xfrm>
          <a:solidFill>
            <a:schemeClr val="bg1"/>
          </a:solidFill>
        </p:grpSpPr>
        <p:pic>
          <p:nvPicPr>
            <p:cNvPr id="9" name="WhatsApp Video 2022-09-20 at 15.42.36">
              <a:hlinkClick r:id="" action="ppaction://media"/>
              <a:extLst>
                <a:ext uri="{FF2B5EF4-FFF2-40B4-BE49-F238E27FC236}">
                  <a16:creationId xmlns:a16="http://schemas.microsoft.com/office/drawing/2014/main" id="{752CF4F1-9E56-E014-43D2-CAB40A46CA81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6"/>
            <a:srcRect l="1518" t="1869" r="1493" b="242"/>
            <a:stretch/>
          </p:blipFill>
          <p:spPr>
            <a:xfrm>
              <a:off x="1014718" y="2489284"/>
              <a:ext cx="6589294" cy="3657767"/>
            </a:xfrm>
            <a:prstGeom prst="rect">
              <a:avLst/>
            </a:prstGeom>
            <a:grpFill/>
            <a:ln w="120650">
              <a:noFill/>
            </a:ln>
            <a:effectLst>
              <a:softEdge rad="112500"/>
            </a:effectLst>
          </p:spPr>
        </p:pic>
        <p:sp>
          <p:nvSpPr>
            <p:cNvPr id="12" name="מלבן 11">
              <a:extLst>
                <a:ext uri="{FF2B5EF4-FFF2-40B4-BE49-F238E27FC236}">
                  <a16:creationId xmlns:a16="http://schemas.microsoft.com/office/drawing/2014/main" id="{4155038B-D7C7-7359-F70E-C3AB9FED9F6E}"/>
                </a:ext>
              </a:extLst>
            </p:cNvPr>
            <p:cNvSpPr/>
            <p:nvPr/>
          </p:nvSpPr>
          <p:spPr>
            <a:xfrm>
              <a:off x="1014719" y="5397747"/>
              <a:ext cx="6589294" cy="7493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305230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24035</TotalTime>
  <Words>645</Words>
  <Application>Microsoft Office PowerPoint</Application>
  <PresentationFormat>מסך רחב</PresentationFormat>
  <Paragraphs>91</Paragraphs>
  <Slides>12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Heebo</vt:lpstr>
      <vt:lpstr>ערכת נושא Office</vt:lpstr>
      <vt:lpstr>מצגת של PowerPoint‏</vt:lpstr>
      <vt:lpstr>פעם היו פה דובים</vt:lpstr>
      <vt:lpstr>בעיית הפסולת האלקטרונית</vt:lpstr>
      <vt:lpstr>מצגת של PowerPoint‏</vt:lpstr>
      <vt:lpstr>מצגת של PowerPoint‏</vt:lpstr>
      <vt:lpstr>מצגת של PowerPoint‏</vt:lpstr>
      <vt:lpstr>מצגת של PowerPoint‏</vt:lpstr>
      <vt:lpstr>פתרון: חקיקה סביבתית </vt:lpstr>
      <vt:lpstr>מצגת של PowerPoint‏</vt:lpstr>
      <vt:lpstr>מצגת של PowerPoint‏</vt:lpstr>
      <vt:lpstr>מצגת של PowerPoint‏</vt:lpstr>
      <vt:lpstr>משימה: הפקת קמפיין הסברה לקהילה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סוף מעשה במחשבה תחילה</dc:title>
  <dc:creator>עינת חלפון</dc:creator>
  <cp:lastModifiedBy>עינת חלפון</cp:lastModifiedBy>
  <cp:revision>147</cp:revision>
  <dcterms:created xsi:type="dcterms:W3CDTF">2022-08-25T13:42:48Z</dcterms:created>
  <dcterms:modified xsi:type="dcterms:W3CDTF">2022-11-13T08:06:24Z</dcterms:modified>
</cp:coreProperties>
</file>