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67" r:id="rId4"/>
    <p:sldId id="269" r:id="rId5"/>
    <p:sldId id="270" r:id="rId6"/>
    <p:sldId id="271" r:id="rId7"/>
    <p:sldId id="263" r:id="rId8"/>
  </p:sldIdLst>
  <p:sldSz cx="9144000" cy="6858000" type="screen4x3"/>
  <p:notesSz cx="6858000" cy="9144000"/>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extLst>
    <p:ext uri="{EFAFB233-063F-42B5-8137-9DF3F51BA10A}">
      <p15:sldGuideLst xmlns:p15="http://schemas.microsoft.com/office/powerpoint/2012/main">
        <p15:guide id="1" orient="horz" pos="504" userDrawn="1">
          <p15:clr>
            <a:srgbClr val="A4A3A4"/>
          </p15:clr>
        </p15:guide>
        <p15:guide id="2" pos="55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החלפונים" initials="ה" lastIdx="7" clrIdx="0">
    <p:extLst>
      <p:ext uri="{19B8F6BF-5375-455C-9EA6-DF929625EA0E}">
        <p15:presenceInfo xmlns:p15="http://schemas.microsoft.com/office/powerpoint/2012/main" userId="החלפונים"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9" autoAdjust="0"/>
    <p:restoredTop sz="94558"/>
  </p:normalViewPr>
  <p:slideViewPr>
    <p:cSldViewPr snapToGrid="0" snapToObjects="1">
      <p:cViewPr varScale="1">
        <p:scale>
          <a:sx n="60" d="100"/>
          <a:sy n="60" d="100"/>
        </p:scale>
        <p:origin x="536" y="48"/>
      </p:cViewPr>
      <p:guideLst>
        <p:guide orient="horz" pos="504"/>
        <p:guide pos="55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1T12:53:06.439" idx="7">
    <p:pos x="5513" y="45"/>
    <p:text>טרת היציאה לקהילה הינה הגדלת מעגלי ההשפעה, כמויות האיסוף ותחושת ההצלחה והמסוגלות האישית של הילדים. בחלק זה הילדים מתנסים הלכה למעשה בכישורי חיים נוספים של מנהיגות ויזמות ובהובלת פרויקט יישומי בשטח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hape 12"/>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13" name="Shape 13"/>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5033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04954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140956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286251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pPr>
            <a:r>
              <a:rPr sz="4400"/>
              <a:t>Title Text</a:t>
            </a:r>
          </a:p>
        </p:txBody>
      </p:sp>
      <p:sp>
        <p:nvSpPr>
          <p:cNvPr id="7" name="Shape 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pPr lvl="0">
              <a:defRPr sz="1800"/>
            </a:pPr>
            <a:r>
              <a:rPr sz="440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457200" y="6404292"/>
            <a:ext cx="2133600" cy="269237"/>
          </a:xfrm>
          <a:prstGeom prst="rect">
            <a:avLst/>
          </a:prstGeom>
          <a:ln w="12700">
            <a:miter lim="400000"/>
          </a:ln>
        </p:spPr>
        <p:txBody>
          <a:bodyPr lIns="45718" tIns="45718" rIns="45718" bIns="45718" anchor="ctr">
            <a:spAutoFit/>
          </a:bodyPr>
          <a:lstStyle>
            <a:lvl1pPr algn="r">
              <a:defRPr sz="1200">
                <a:solidFill>
                  <a:srgbClr val="898989"/>
                </a:solidFill>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lgn="r">
        <a:spcBef>
          <a:spcPts val="700"/>
        </a:spcBef>
        <a:buSzPct val="100000"/>
        <a:buFont typeface="Arial"/>
        <a:buChar char="»"/>
        <a:defRPr sz="3200">
          <a:latin typeface="Calibri"/>
          <a:ea typeface="Calibri"/>
          <a:cs typeface="Calibri"/>
          <a:sym typeface="Calibri"/>
        </a:defRPr>
      </a:lvl1pPr>
      <a:lvl2pPr marL="783771" indent="-326571" algn="r">
        <a:spcBef>
          <a:spcPts val="700"/>
        </a:spcBef>
        <a:buSzPct val="100000"/>
        <a:buFont typeface="Arial"/>
        <a:buChar char="–"/>
        <a:defRPr sz="3200">
          <a:latin typeface="Calibri"/>
          <a:ea typeface="Calibri"/>
          <a:cs typeface="Calibri"/>
          <a:sym typeface="Calibri"/>
        </a:defRPr>
      </a:lvl2pPr>
      <a:lvl3pPr marL="1219200" indent="-304800" algn="r">
        <a:spcBef>
          <a:spcPts val="700"/>
        </a:spcBef>
        <a:buSzPct val="100000"/>
        <a:buFont typeface="Arial"/>
        <a:buChar char="•"/>
        <a:defRPr sz="3200">
          <a:latin typeface="Calibri"/>
          <a:ea typeface="Calibri"/>
          <a:cs typeface="Calibri"/>
          <a:sym typeface="Calibri"/>
        </a:defRPr>
      </a:lvl3pPr>
      <a:lvl4pPr marL="1737360" indent="-365760" algn="r">
        <a:spcBef>
          <a:spcPts val="700"/>
        </a:spcBef>
        <a:buSzPct val="100000"/>
        <a:buFont typeface="Arial"/>
        <a:buChar char="–"/>
        <a:defRPr sz="3200">
          <a:latin typeface="Calibri"/>
          <a:ea typeface="Calibri"/>
          <a:cs typeface="Calibri"/>
          <a:sym typeface="Calibri"/>
        </a:defRPr>
      </a:lvl4pPr>
      <a:lvl5pPr marL="2235200" indent="-406400" algn="r">
        <a:spcBef>
          <a:spcPts val="700"/>
        </a:spcBef>
        <a:buSzPct val="100000"/>
        <a:buFont typeface="Arial"/>
        <a:buChar char="»"/>
        <a:defRPr sz="3200">
          <a:latin typeface="Calibri"/>
          <a:ea typeface="Calibri"/>
          <a:cs typeface="Calibri"/>
          <a:sym typeface="Calibri"/>
        </a:defRPr>
      </a:lvl5pPr>
      <a:lvl6pPr marL="2692400" indent="-406400" algn="r">
        <a:spcBef>
          <a:spcPts val="700"/>
        </a:spcBef>
        <a:buSzPct val="100000"/>
        <a:buFont typeface="Arial"/>
        <a:buChar char="•"/>
        <a:defRPr sz="3200">
          <a:latin typeface="Calibri"/>
          <a:ea typeface="Calibri"/>
          <a:cs typeface="Calibri"/>
          <a:sym typeface="Calibri"/>
        </a:defRPr>
      </a:lvl6pPr>
      <a:lvl7pPr marL="3149600" indent="-406400" algn="r">
        <a:spcBef>
          <a:spcPts val="700"/>
        </a:spcBef>
        <a:buSzPct val="100000"/>
        <a:buFont typeface="Arial"/>
        <a:buChar char="•"/>
        <a:defRPr sz="3200">
          <a:latin typeface="Calibri"/>
          <a:ea typeface="Calibri"/>
          <a:cs typeface="Calibri"/>
          <a:sym typeface="Calibri"/>
        </a:defRPr>
      </a:lvl7pPr>
      <a:lvl8pPr marL="3606800" indent="-406400" algn="r">
        <a:spcBef>
          <a:spcPts val="700"/>
        </a:spcBef>
        <a:buSzPct val="100000"/>
        <a:buFont typeface="Arial"/>
        <a:buChar char="•"/>
        <a:defRPr sz="3200">
          <a:latin typeface="Calibri"/>
          <a:ea typeface="Calibri"/>
          <a:cs typeface="Calibri"/>
          <a:sym typeface="Calibri"/>
        </a:defRPr>
      </a:lvl8pPr>
      <a:lvl9pPr marL="4064000" indent="-406400" algn="r">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7.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fIGqWw4qXVw&amp;t=3s" TargetMode="External"/><Relationship Id="rId5" Type="http://schemas.openxmlformats.org/officeDocument/2006/relationships/image" Target="../media/image8.png"/><Relationship Id="rId4" Type="http://schemas.openxmlformats.org/officeDocument/2006/relationships/hyperlink" Target="https://www.youtube.com/watch?v=xEAOvFG1Am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4ziKIzFSZw&amp;t=2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nvSpPr>
        <p:spPr>
          <a:xfrm>
            <a:off x="0" y="6629400"/>
            <a:ext cx="9144000" cy="228600"/>
          </a:xfrm>
          <a:prstGeom prst="rect">
            <a:avLst/>
          </a:prstGeom>
          <a:solidFill>
            <a:srgbClr val="8ABE40"/>
          </a:solidFill>
          <a:ln w="12700">
            <a:miter lim="400000"/>
          </a:ln>
        </p:spPr>
        <p:txBody>
          <a:bodyPr lIns="0" tIns="0" rIns="0" bIns="0"/>
          <a:lstStyle/>
          <a:p>
            <a:pPr lvl="0" algn="r">
              <a:defRPr>
                <a:latin typeface="Calibri"/>
                <a:ea typeface="Calibri"/>
                <a:cs typeface="Calibri"/>
                <a:sym typeface="Calibri"/>
              </a:defRPr>
            </a:pPr>
            <a:endParaRPr dirty="0"/>
          </a:p>
        </p:txBody>
      </p:sp>
      <p:pic>
        <p:nvPicPr>
          <p:cNvPr id="4" name="תמונה 3">
            <a:extLst>
              <a:ext uri="{FF2B5EF4-FFF2-40B4-BE49-F238E27FC236}">
                <a16:creationId xmlns:a16="http://schemas.microsoft.com/office/drawing/2014/main" id="{88CFCDFA-FC1E-83F6-8A6A-D1DEA27D4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705301"/>
            <a:ext cx="9144000" cy="398171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p:nvPr/>
        </p:nvSpPr>
        <p:spPr>
          <a:xfrm>
            <a:off x="4572000" y="356721"/>
            <a:ext cx="4564064" cy="565641"/>
          </a:xfrm>
          <a:prstGeom prst="rect">
            <a:avLst/>
          </a:prstGeom>
          <a:solidFill>
            <a:srgbClr val="8ABE40"/>
          </a:solidFill>
          <a:ln w="12700">
            <a:miter lim="400000"/>
          </a:ln>
        </p:spPr>
        <p:txBody>
          <a:bodyPr lIns="0" tIns="0" rIns="0" bIns="0" anchor="ctr"/>
          <a:lstStyle/>
          <a:p>
            <a:pPr lvl="0" algn="ctr" rtl="0">
              <a:defRPr>
                <a:solidFill>
                  <a:srgbClr val="FFFFFF"/>
                </a:solidFill>
                <a:latin typeface="Calibri"/>
                <a:ea typeface="Calibri"/>
                <a:cs typeface="Calibri"/>
                <a:sym typeface="Calibri"/>
              </a:defRPr>
            </a:pPr>
            <a:endParaRPr dirty="0"/>
          </a:p>
        </p:txBody>
      </p:sp>
      <p:sp>
        <p:nvSpPr>
          <p:cNvPr id="20" name="Shape 20"/>
          <p:cNvSpPr>
            <a:spLocks noGrp="1"/>
          </p:cNvSpPr>
          <p:nvPr>
            <p:ph type="title"/>
          </p:nvPr>
        </p:nvSpPr>
        <p:spPr>
          <a:xfrm>
            <a:off x="3432287" y="316057"/>
            <a:ext cx="5349195" cy="566059"/>
          </a:xfrm>
          <a:prstGeom prst="rect">
            <a:avLst/>
          </a:prstGeom>
        </p:spPr>
        <p:txBody>
          <a:bodyPr lIns="0" tIns="0" rIns="0" bIns="0">
            <a:normAutofit/>
          </a:bodyPr>
          <a:lstStyle>
            <a:lvl1pPr algn="r" defTabSz="868680">
              <a:defRPr sz="3100">
                <a:solidFill>
                  <a:srgbClr val="FFFFFF"/>
                </a:solidFill>
                <a:latin typeface="Heebo"/>
                <a:ea typeface="Heebo"/>
                <a:cs typeface="Heebo"/>
                <a:sym typeface="Heebo"/>
              </a:defRPr>
            </a:lvl1pPr>
          </a:lstStyle>
          <a:p>
            <a:pPr lvl="0">
              <a:defRPr sz="1800">
                <a:solidFill>
                  <a:srgbClr val="000000"/>
                </a:solidFill>
              </a:defRPr>
            </a:pPr>
            <a:r>
              <a:rPr lang="he-IL" sz="3100" dirty="0">
                <a:solidFill>
                  <a:srgbClr val="FFFFFF"/>
                </a:solidFill>
                <a:latin typeface="Calibri" panose="020F0502020204030204" pitchFamily="34" charset="0"/>
                <a:cs typeface="Calibri" panose="020F0502020204030204" pitchFamily="34" charset="0"/>
              </a:rPr>
              <a:t>פרויקט שגרירי </a:t>
            </a:r>
            <a:r>
              <a:rPr lang="he-IL" sz="3100" dirty="0" err="1">
                <a:solidFill>
                  <a:srgbClr val="FFFFFF"/>
                </a:solidFill>
                <a:latin typeface="Calibri" panose="020F0502020204030204" pitchFamily="34" charset="0"/>
                <a:cs typeface="Calibri" panose="020F0502020204030204" pitchFamily="34" charset="0"/>
              </a:rPr>
              <a:t>המיחזור</a:t>
            </a:r>
            <a:endParaRPr lang="he-IL" sz="3100" dirty="0">
              <a:solidFill>
                <a:srgbClr val="FFFFFF"/>
              </a:solidFill>
              <a:latin typeface="Calibri" panose="020F0502020204030204" pitchFamily="34" charset="0"/>
              <a:cs typeface="Calibri" panose="020F0502020204030204" pitchFamily="34" charset="0"/>
            </a:endParaRPr>
          </a:p>
        </p:txBody>
      </p:sp>
      <p:sp>
        <p:nvSpPr>
          <p:cNvPr id="21" name="Shape 21"/>
          <p:cNvSpPr/>
          <p:nvPr/>
        </p:nvSpPr>
        <p:spPr>
          <a:xfrm>
            <a:off x="-1" y="6770685"/>
            <a:ext cx="9136065" cy="87315"/>
          </a:xfrm>
          <a:prstGeom prst="rect">
            <a:avLst/>
          </a:prstGeom>
          <a:solidFill>
            <a:srgbClr val="0D0D0D"/>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22" name="Shape 22"/>
          <p:cNvSpPr/>
          <p:nvPr/>
        </p:nvSpPr>
        <p:spPr>
          <a:xfrm>
            <a:off x="8388350" y="6420414"/>
            <a:ext cx="1019175" cy="25922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a:latin typeface="Arial"/>
                <a:ea typeface="Arial"/>
                <a:cs typeface="Arial"/>
                <a:sym typeface="Arial"/>
              </a:defRPr>
            </a:lvl1pPr>
          </a:lstStyle>
          <a:p>
            <a:pPr lvl="0"/>
            <a:r>
              <a:rPr dirty="0"/>
              <a:t>2</a:t>
            </a:r>
          </a:p>
        </p:txBody>
      </p:sp>
      <p:sp>
        <p:nvSpPr>
          <p:cNvPr id="23" name="Shape 23"/>
          <p:cNvSpPr/>
          <p:nvPr/>
        </p:nvSpPr>
        <p:spPr>
          <a:xfrm>
            <a:off x="537592" y="3544143"/>
            <a:ext cx="5705782" cy="30886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r" rtl="1">
              <a:lnSpc>
                <a:spcPct val="115000"/>
              </a:lnSpc>
              <a:spcBef>
                <a:spcPts val="1000"/>
              </a:spcBef>
            </a:pPr>
            <a:endParaRPr lang="he-IL" sz="1300" dirty="0">
              <a:latin typeface="Calibri" panose="020F0502020204030204" pitchFamily="34" charset="0"/>
              <a:ea typeface="Calibri"/>
              <a:cs typeface="Calibri" panose="020F0502020204030204" pitchFamily="34" charset="0"/>
              <a:sym typeface="Calibri"/>
            </a:endParaRPr>
          </a:p>
        </p:txBody>
      </p:sp>
      <p:pic>
        <p:nvPicPr>
          <p:cNvPr id="24" name="image2.jpeg"/>
          <p:cNvPicPr/>
          <p:nvPr/>
        </p:nvPicPr>
        <p:blipFill>
          <a:blip r:embed="rId2" cstate="screen">
            <a:extLst>
              <a:ext uri="{28A0092B-C50C-407E-A947-70E740481C1C}">
                <a14:useLocalDpi xmlns:a14="http://schemas.microsoft.com/office/drawing/2010/main"/>
              </a:ext>
            </a:extLst>
          </a:blip>
          <a:stretch>
            <a:fillRect/>
          </a:stretch>
        </p:blipFill>
        <p:spPr>
          <a:xfrm>
            <a:off x="8208960" y="6186487"/>
            <a:ext cx="533403" cy="533403"/>
          </a:xfrm>
          <a:prstGeom prst="rect">
            <a:avLst/>
          </a:prstGeom>
          <a:ln w="12700">
            <a:miter lim="400000"/>
          </a:ln>
        </p:spPr>
      </p:pic>
      <p:pic>
        <p:nvPicPr>
          <p:cNvPr id="15" name="תמונה 14">
            <a:extLst>
              <a:ext uri="{FF2B5EF4-FFF2-40B4-BE49-F238E27FC236}">
                <a16:creationId xmlns:a16="http://schemas.microsoft.com/office/drawing/2014/main" id="{06246C6C-6D31-41B8-B73B-2AB287FC75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pic>
        <p:nvPicPr>
          <p:cNvPr id="17" name="תמונה 15">
            <a:extLst>
              <a:ext uri="{FF2B5EF4-FFF2-40B4-BE49-F238E27FC236}">
                <a16:creationId xmlns:a16="http://schemas.microsoft.com/office/drawing/2014/main" id="{F7D7956D-6877-36F1-7237-36436736186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56550" y="6137275"/>
            <a:ext cx="5318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7">
            <a:extLst>
              <a:ext uri="{FF2B5EF4-FFF2-40B4-BE49-F238E27FC236}">
                <a16:creationId xmlns:a16="http://schemas.microsoft.com/office/drawing/2014/main" id="{FEB08B5E-7893-B167-EDF7-E48D2998608E}"/>
              </a:ext>
            </a:extLst>
          </p:cNvPr>
          <p:cNvSpPr/>
          <p:nvPr/>
        </p:nvSpPr>
        <p:spPr>
          <a:xfrm>
            <a:off x="3862710" y="973165"/>
            <a:ext cx="5544815" cy="67849"/>
          </a:xfrm>
          <a:custGeom>
            <a:avLst/>
            <a:gdLst>
              <a:gd name="connsiteX0" fmla="*/ 4836160 w 4836160"/>
              <a:gd name="connsiteY0" fmla="*/ 142240 h 142240"/>
              <a:gd name="connsiteX1" fmla="*/ 558800 w 4836160"/>
              <a:gd name="connsiteY1" fmla="*/ 142240 h 142240"/>
              <a:gd name="connsiteX2" fmla="*/ 457200 w 4836160"/>
              <a:gd name="connsiteY2" fmla="*/ 0 h 142240"/>
              <a:gd name="connsiteX3" fmla="*/ 0 w 4836160"/>
              <a:gd name="connsiteY3" fmla="*/ 0 h 142240"/>
            </a:gdLst>
            <a:ahLst/>
            <a:cxnLst>
              <a:cxn ang="0">
                <a:pos x="connsiteX0" y="connsiteY0"/>
              </a:cxn>
              <a:cxn ang="0">
                <a:pos x="connsiteX1" y="connsiteY1"/>
              </a:cxn>
              <a:cxn ang="0">
                <a:pos x="connsiteX2" y="connsiteY2"/>
              </a:cxn>
              <a:cxn ang="0">
                <a:pos x="connsiteX3" y="connsiteY3"/>
              </a:cxn>
            </a:cxnLst>
            <a:rect l="l" t="t" r="r" b="b"/>
            <a:pathLst>
              <a:path w="4836160" h="142240">
                <a:moveTo>
                  <a:pt x="4836160" y="142240"/>
                </a:moveTo>
                <a:lnTo>
                  <a:pt x="558800" y="142240"/>
                </a:lnTo>
                <a:lnTo>
                  <a:pt x="457200" y="0"/>
                </a:lnTo>
                <a:lnTo>
                  <a:pt x="0" y="0"/>
                </a:lnTo>
              </a:path>
            </a:pathLst>
          </a:custGeom>
          <a:noFill/>
          <a:ln w="19050">
            <a:solidFill>
              <a:srgbClr val="8ABE4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he-IL"/>
          </a:p>
        </p:txBody>
      </p:sp>
      <p:pic>
        <p:nvPicPr>
          <p:cNvPr id="25" name="תמונה 24">
            <a:extLst>
              <a:ext uri="{FF2B5EF4-FFF2-40B4-BE49-F238E27FC236}">
                <a16:creationId xmlns:a16="http://schemas.microsoft.com/office/drawing/2014/main" id="{AE6F078B-6D35-CB83-0D8A-AAA120C6777C}"/>
              </a:ext>
            </a:extLst>
          </p:cNvPr>
          <p:cNvPicPr>
            <a:picLocks noChangeAspect="1"/>
          </p:cNvPicPr>
          <p:nvPr/>
        </p:nvPicPr>
        <p:blipFill rotWithShape="1">
          <a:blip r:embed="rId5">
            <a:extLst>
              <a:ext uri="{28A0092B-C50C-407E-A947-70E740481C1C}">
                <a14:useLocalDpi xmlns:a14="http://schemas.microsoft.com/office/drawing/2010/main" val="0"/>
              </a:ext>
            </a:extLst>
          </a:blip>
          <a:srcRect l="41016" t="18406" b="7470"/>
          <a:stretch/>
        </p:blipFill>
        <p:spPr>
          <a:xfrm>
            <a:off x="3732028" y="1314204"/>
            <a:ext cx="5165909" cy="2308415"/>
          </a:xfrm>
          <a:prstGeom prst="rect">
            <a:avLst/>
          </a:prstGeom>
        </p:spPr>
      </p:pic>
      <p:sp>
        <p:nvSpPr>
          <p:cNvPr id="26" name="תיבת טקסט 25">
            <a:extLst>
              <a:ext uri="{FF2B5EF4-FFF2-40B4-BE49-F238E27FC236}">
                <a16:creationId xmlns:a16="http://schemas.microsoft.com/office/drawing/2014/main" id="{F86A1CE1-1208-CC61-837D-12484D47B58F}"/>
              </a:ext>
            </a:extLst>
          </p:cNvPr>
          <p:cNvSpPr txBox="1"/>
          <p:nvPr/>
        </p:nvSpPr>
        <p:spPr>
          <a:xfrm>
            <a:off x="5809727" y="3665691"/>
            <a:ext cx="1174640" cy="369332"/>
          </a:xfrm>
          <a:prstGeom prst="rect">
            <a:avLst/>
          </a:prstGeom>
          <a:noFill/>
        </p:spPr>
        <p:txBody>
          <a:bodyPr wrap="square" rtlCol="1">
            <a:spAutoFit/>
          </a:bodyPr>
          <a:lstStyle/>
          <a:p>
            <a:pPr marL="285750" indent="-285750" algn="ctr" rtl="1">
              <a:buFont typeface="Wingdings" panose="05000000000000000000" pitchFamily="2" charset="2"/>
              <a:buChar char="ü"/>
            </a:pPr>
            <a:r>
              <a:rPr lang="he-IL" dirty="0"/>
              <a:t>בוצע</a:t>
            </a:r>
            <a:endParaRPr lang="en-US" dirty="0"/>
          </a:p>
        </p:txBody>
      </p:sp>
      <p:sp>
        <p:nvSpPr>
          <p:cNvPr id="27" name="תיבת טקסט 26">
            <a:extLst>
              <a:ext uri="{FF2B5EF4-FFF2-40B4-BE49-F238E27FC236}">
                <a16:creationId xmlns:a16="http://schemas.microsoft.com/office/drawing/2014/main" id="{5658D8A4-C982-5C10-2532-603CAB275EA9}"/>
              </a:ext>
            </a:extLst>
          </p:cNvPr>
          <p:cNvSpPr txBox="1"/>
          <p:nvPr/>
        </p:nvSpPr>
        <p:spPr>
          <a:xfrm>
            <a:off x="7416490" y="3665691"/>
            <a:ext cx="1080120"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he-IL" dirty="0"/>
              <a:t>בוצע</a:t>
            </a:r>
            <a:endParaRPr lang="en-US" dirty="0"/>
          </a:p>
        </p:txBody>
      </p:sp>
      <p:sp>
        <p:nvSpPr>
          <p:cNvPr id="28" name="תיבת טקסט 27">
            <a:extLst>
              <a:ext uri="{FF2B5EF4-FFF2-40B4-BE49-F238E27FC236}">
                <a16:creationId xmlns:a16="http://schemas.microsoft.com/office/drawing/2014/main" id="{1EDCC51A-C22B-3FEC-6980-92B1E3B5F044}"/>
              </a:ext>
            </a:extLst>
          </p:cNvPr>
          <p:cNvSpPr txBox="1"/>
          <p:nvPr/>
        </p:nvSpPr>
        <p:spPr>
          <a:xfrm>
            <a:off x="3561907" y="3665691"/>
            <a:ext cx="1658165" cy="369332"/>
          </a:xfrm>
          <a:prstGeom prst="rect">
            <a:avLst/>
          </a:prstGeom>
          <a:noFill/>
        </p:spPr>
        <p:txBody>
          <a:bodyPr wrap="square" rtlCol="1">
            <a:spAutoFit/>
          </a:bodyPr>
          <a:lstStyle/>
          <a:p>
            <a:pPr algn="ctr" rtl="1"/>
            <a:r>
              <a:rPr lang="he-IL" dirty="0"/>
              <a:t>מצגת זו</a:t>
            </a:r>
            <a:endParaRPr lang="en-US" dirty="0"/>
          </a:p>
        </p:txBody>
      </p:sp>
      <p:pic>
        <p:nvPicPr>
          <p:cNvPr id="29" name="תמונה 28">
            <a:extLst>
              <a:ext uri="{FF2B5EF4-FFF2-40B4-BE49-F238E27FC236}">
                <a16:creationId xmlns:a16="http://schemas.microsoft.com/office/drawing/2014/main" id="{B0E0416E-590B-D0E1-33C0-A61A8B3BB675}"/>
              </a:ext>
            </a:extLst>
          </p:cNvPr>
          <p:cNvPicPr>
            <a:picLocks noChangeAspect="1"/>
          </p:cNvPicPr>
          <p:nvPr/>
        </p:nvPicPr>
        <p:blipFill rotWithShape="1">
          <a:blip r:embed="rId5">
            <a:extLst>
              <a:ext uri="{28A0092B-C50C-407E-A947-70E740481C1C}">
                <a14:useLocalDpi xmlns:a14="http://schemas.microsoft.com/office/drawing/2010/main" val="0"/>
              </a:ext>
            </a:extLst>
          </a:blip>
          <a:srcRect t="18406" r="77885" b="16447"/>
          <a:stretch/>
        </p:blipFill>
        <p:spPr>
          <a:xfrm>
            <a:off x="1625075" y="1400151"/>
            <a:ext cx="1936832" cy="202884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153" name="Shape 153"/>
          <p:cNvSpPr/>
          <p:nvPr/>
        </p:nvSpPr>
        <p:spPr>
          <a:xfrm>
            <a:off x="2035629" y="388369"/>
            <a:ext cx="7100435"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157" name="Shape 157"/>
          <p:cNvSpPr/>
          <p:nvPr/>
        </p:nvSpPr>
        <p:spPr>
          <a:xfrm>
            <a:off x="8388350" y="6411525"/>
            <a:ext cx="1019175"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a:latin typeface="Arial"/>
                <a:ea typeface="Arial"/>
                <a:cs typeface="Arial"/>
                <a:sym typeface="Arial"/>
              </a:defRPr>
            </a:lvl1pPr>
          </a:lstStyle>
          <a:p>
            <a:pPr lvl="0"/>
            <a:r>
              <a:rPr lang="he-IL" dirty="0"/>
              <a:t>9</a:t>
            </a:r>
            <a:endParaRPr dirty="0"/>
          </a:p>
        </p:txBody>
      </p:sp>
      <p:sp>
        <p:nvSpPr>
          <p:cNvPr id="159" name="Shape 159"/>
          <p:cNvSpPr/>
          <p:nvPr/>
        </p:nvSpPr>
        <p:spPr>
          <a:xfrm>
            <a:off x="2954215" y="311374"/>
            <a:ext cx="6063609" cy="5857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62500" lnSpcReduction="20000"/>
          </a:bodyPr>
          <a:lstStyle>
            <a:lvl1pPr algn="ctr">
              <a:defRPr sz="3300">
                <a:solidFill>
                  <a:srgbClr val="FFFFFF"/>
                </a:solidFill>
                <a:latin typeface="Arial"/>
                <a:ea typeface="Arial"/>
                <a:cs typeface="Arial"/>
                <a:sym typeface="Arial"/>
              </a:defRPr>
            </a:lvl1pPr>
          </a:lstStyle>
          <a:p>
            <a:pPr lvl="0">
              <a:defRPr sz="1800">
                <a:solidFill>
                  <a:srgbClr val="000000"/>
                </a:solidFill>
              </a:defRPr>
            </a:pPr>
            <a:r>
              <a:rPr lang="he-IL" sz="3600" noProof="1">
                <a:solidFill>
                  <a:schemeClr val="bg1"/>
                </a:solidFill>
                <a:latin typeface="Heebo"/>
                <a:cs typeface="Calibri" panose="020F0502020204030204" pitchFamily="34" charset="0"/>
                <a:sym typeface="Heebo"/>
              </a:rPr>
              <a:t>יצירת קמפיין הסברה ואיסוף סוללות מהשכנים ומהקהילה</a:t>
            </a:r>
            <a:endParaRPr sz="3300" noProof="1">
              <a:solidFill>
                <a:schemeClr val="bg1"/>
              </a:solidFill>
              <a:latin typeface="Calibri" panose="020F0502020204030204" pitchFamily="34" charset="0"/>
              <a:cs typeface="Calibri" panose="020F0502020204030204" pitchFamily="34" charset="0"/>
            </a:endParaRPr>
          </a:p>
        </p:txBody>
      </p:sp>
      <p:sp>
        <p:nvSpPr>
          <p:cNvPr id="19" name="Shape 107">
            <a:extLst>
              <a:ext uri="{FF2B5EF4-FFF2-40B4-BE49-F238E27FC236}">
                <a16:creationId xmlns:a16="http://schemas.microsoft.com/office/drawing/2014/main" id="{620BC0DA-1FD7-4001-AA93-7AD0C5A4DBA7}"/>
              </a:ext>
            </a:extLst>
          </p:cNvPr>
          <p:cNvSpPr/>
          <p:nvPr/>
        </p:nvSpPr>
        <p:spPr>
          <a:xfrm>
            <a:off x="552893" y="1022914"/>
            <a:ext cx="7243564" cy="31911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r">
              <a:lnSpc>
                <a:spcPts val="1500"/>
              </a:lnSpc>
              <a:defRPr sz="1400">
                <a:latin typeface="Heebo"/>
                <a:ea typeface="Heebo"/>
                <a:cs typeface="Heebo"/>
                <a:sym typeface="Heebo"/>
              </a:defRPr>
            </a:lvl1pPr>
          </a:lstStyle>
          <a:p>
            <a:pPr lvl="0" rtl="1">
              <a:lnSpc>
                <a:spcPct val="150000"/>
              </a:lnSpc>
              <a:defRPr sz="1800"/>
            </a:pPr>
            <a:r>
              <a:rPr lang="he-IL" sz="1700" dirty="0">
                <a:latin typeface="Calibri" panose="020F0502020204030204" pitchFamily="34" charset="0"/>
                <a:cs typeface="Calibri" panose="020F0502020204030204" pitchFamily="34" charset="0"/>
              </a:rPr>
              <a:t>בכדי לאסוף כמה שיותר פסולת אלקטרונית ולהגדיל את ההשפעה שלנו לטובה על הסביבה והקהילה נשתף בפעילות גם את השכנים, משפחה מורחבת וחברים באמצעות הפקת קמפיין פרסום ויום שיא לקהילה.</a:t>
            </a:r>
          </a:p>
          <a:p>
            <a:pPr lvl="0" rtl="1">
              <a:lnSpc>
                <a:spcPct val="150000"/>
              </a:lnSpc>
              <a:defRPr sz="1800"/>
            </a:pPr>
            <a:endParaRPr lang="he-IL" sz="1700" dirty="0">
              <a:latin typeface="Calibri" panose="020F0502020204030204" pitchFamily="34" charset="0"/>
              <a:cs typeface="Calibri" panose="020F0502020204030204" pitchFamily="34" charset="0"/>
            </a:endParaRPr>
          </a:p>
          <a:p>
            <a:pPr lvl="0" rtl="1">
              <a:lnSpc>
                <a:spcPct val="150000"/>
              </a:lnSpc>
              <a:defRPr sz="1800"/>
            </a:pPr>
            <a:r>
              <a:rPr lang="he-IL" sz="1700" b="1" dirty="0">
                <a:latin typeface="Calibri" panose="020F0502020204030204" pitchFamily="34" charset="0"/>
                <a:cs typeface="Calibri" panose="020F0502020204030204" pitchFamily="34" charset="0"/>
              </a:rPr>
              <a:t>קמפיין הפרסום </a:t>
            </a:r>
          </a:p>
          <a:p>
            <a:pPr lvl="0" rtl="1">
              <a:lnSpc>
                <a:spcPct val="150000"/>
              </a:lnSpc>
              <a:defRPr sz="1800"/>
            </a:pPr>
            <a:r>
              <a:rPr lang="he-IL" sz="1700" dirty="0">
                <a:latin typeface="Calibri" panose="020F0502020204030204" pitchFamily="34" charset="0"/>
                <a:cs typeface="Calibri" panose="020F0502020204030204" pitchFamily="34" charset="0"/>
              </a:rPr>
              <a:t>נתלה את קהילה של תנועת הנוער. בנוסף ניתן להכין שלטי הסברה לתלייה בבניין בצירוף שקית לאיסוף סוללות, שיתוף בקבוצות </a:t>
            </a:r>
            <a:r>
              <a:rPr lang="he-IL" sz="1700" dirty="0" err="1">
                <a:latin typeface="Calibri" panose="020F0502020204030204" pitchFamily="34" charset="0"/>
                <a:cs typeface="Calibri" panose="020F0502020204030204" pitchFamily="34" charset="0"/>
              </a:rPr>
              <a:t>הוואטסאפ</a:t>
            </a:r>
            <a:r>
              <a:rPr lang="he-IL" sz="1700" dirty="0">
                <a:latin typeface="Calibri" panose="020F0502020204030204" pitchFamily="34" charset="0"/>
                <a:cs typeface="Calibri" panose="020F0502020204030204" pitchFamily="34" charset="0"/>
              </a:rPr>
              <a:t> השכונתיות, ברשתות החברתיו, הסברה מדלת לדלת וכל רעיון נוסף.</a:t>
            </a:r>
          </a:p>
        </p:txBody>
      </p:sp>
      <p:pic>
        <p:nvPicPr>
          <p:cNvPr id="23" name="Picture 15">
            <a:extLst>
              <a:ext uri="{FF2B5EF4-FFF2-40B4-BE49-F238E27FC236}">
                <a16:creationId xmlns:a16="http://schemas.microsoft.com/office/drawing/2014/main" id="{0B6A66EA-70FA-411B-A822-A1E44E8D0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834" y="793922"/>
            <a:ext cx="157797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תמונה 23">
            <a:extLst>
              <a:ext uri="{FF2B5EF4-FFF2-40B4-BE49-F238E27FC236}">
                <a16:creationId xmlns:a16="http://schemas.microsoft.com/office/drawing/2014/main" id="{9CEBDE35-53E5-4E86-B908-AFBDBEEE04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pic>
        <p:nvPicPr>
          <p:cNvPr id="12" name="תמונה 11">
            <a:extLst>
              <a:ext uri="{FF2B5EF4-FFF2-40B4-BE49-F238E27FC236}">
                <a16:creationId xmlns:a16="http://schemas.microsoft.com/office/drawing/2014/main" id="{FD3213BE-28DF-12C9-316D-E378B49D32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97" t="14272"/>
          <a:stretch/>
        </p:blipFill>
        <p:spPr>
          <a:xfrm>
            <a:off x="4429799" y="4427436"/>
            <a:ext cx="4074022" cy="22172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278655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153" name="Shape 153"/>
          <p:cNvSpPr/>
          <p:nvPr/>
        </p:nvSpPr>
        <p:spPr>
          <a:xfrm>
            <a:off x="2035629" y="388369"/>
            <a:ext cx="7100435"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sp>
        <p:nvSpPr>
          <p:cNvPr id="157" name="Shape 157"/>
          <p:cNvSpPr/>
          <p:nvPr/>
        </p:nvSpPr>
        <p:spPr>
          <a:xfrm>
            <a:off x="8388350" y="6411525"/>
            <a:ext cx="1019175"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a:latin typeface="Arial"/>
                <a:ea typeface="Arial"/>
                <a:cs typeface="Arial"/>
                <a:sym typeface="Arial"/>
              </a:defRPr>
            </a:lvl1pPr>
          </a:lstStyle>
          <a:p>
            <a:pPr lvl="0"/>
            <a:r>
              <a:rPr lang="he-IL" dirty="0"/>
              <a:t>9</a:t>
            </a:r>
            <a:endParaRPr dirty="0"/>
          </a:p>
        </p:txBody>
      </p:sp>
      <p:sp>
        <p:nvSpPr>
          <p:cNvPr id="159" name="Shape 159"/>
          <p:cNvSpPr/>
          <p:nvPr/>
        </p:nvSpPr>
        <p:spPr>
          <a:xfrm>
            <a:off x="2954215" y="311374"/>
            <a:ext cx="6063609" cy="5857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85000" lnSpcReduction="10000"/>
          </a:bodyPr>
          <a:lstStyle>
            <a:lvl1pPr algn="ctr">
              <a:defRPr sz="3300">
                <a:solidFill>
                  <a:srgbClr val="FFFFFF"/>
                </a:solidFill>
                <a:latin typeface="Arial"/>
                <a:ea typeface="Arial"/>
                <a:cs typeface="Arial"/>
                <a:sym typeface="Arial"/>
              </a:defRPr>
            </a:lvl1pPr>
          </a:lstStyle>
          <a:p>
            <a:pPr lvl="0">
              <a:defRPr sz="1800">
                <a:solidFill>
                  <a:srgbClr val="000000"/>
                </a:solidFill>
              </a:defRPr>
            </a:pPr>
            <a:r>
              <a:rPr lang="he-IL" sz="3600" dirty="0">
                <a:solidFill>
                  <a:schemeClr val="bg1"/>
                </a:solidFill>
                <a:latin typeface="Calibri" panose="020F0502020204030204" pitchFamily="34" charset="0"/>
                <a:ea typeface="Heebo"/>
                <a:cs typeface="Calibri" panose="020F0502020204030204" pitchFamily="34" charset="0"/>
                <a:sym typeface="Heebo"/>
              </a:rPr>
              <a:t>שיתוף השכנים והקהילה בתהליך האיסוף</a:t>
            </a:r>
            <a:endParaRPr sz="3300" noProof="1">
              <a:solidFill>
                <a:schemeClr val="bg1"/>
              </a:solidFill>
              <a:latin typeface="Calibri" panose="020F0502020204030204" pitchFamily="34" charset="0"/>
              <a:cs typeface="Calibri" panose="020F0502020204030204" pitchFamily="34" charset="0"/>
            </a:endParaRPr>
          </a:p>
        </p:txBody>
      </p:sp>
      <p:pic>
        <p:nvPicPr>
          <p:cNvPr id="24" name="תמונה 23">
            <a:extLst>
              <a:ext uri="{FF2B5EF4-FFF2-40B4-BE49-F238E27FC236}">
                <a16:creationId xmlns:a16="http://schemas.microsoft.com/office/drawing/2014/main" id="{9CEBDE35-53E5-4E86-B908-AFBDBEEE04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pic>
        <p:nvPicPr>
          <p:cNvPr id="17" name="תמונה 16">
            <a:hlinkClick r:id="rId4"/>
            <a:extLst>
              <a:ext uri="{FF2B5EF4-FFF2-40B4-BE49-F238E27FC236}">
                <a16:creationId xmlns:a16="http://schemas.microsoft.com/office/drawing/2014/main" id="{08ED4D3F-A869-4006-8772-A04C81B5B582}"/>
              </a:ext>
            </a:extLst>
          </p:cNvPr>
          <p:cNvPicPr>
            <a:picLocks noChangeAspect="1"/>
          </p:cNvPicPr>
          <p:nvPr/>
        </p:nvPicPr>
        <p:blipFill rotWithShape="1">
          <a:blip r:embed="rId5"/>
          <a:srcRect l="35077" t="17562" r="8265" b="21399"/>
          <a:stretch/>
        </p:blipFill>
        <p:spPr>
          <a:xfrm>
            <a:off x="4348716" y="1693536"/>
            <a:ext cx="4669108" cy="2828007"/>
          </a:xfrm>
          <a:prstGeom prst="rect">
            <a:avLst/>
          </a:prstGeom>
        </p:spPr>
      </p:pic>
      <p:sp>
        <p:nvSpPr>
          <p:cNvPr id="5" name="תיבת טקסט 4">
            <a:extLst>
              <a:ext uri="{FF2B5EF4-FFF2-40B4-BE49-F238E27FC236}">
                <a16:creationId xmlns:a16="http://schemas.microsoft.com/office/drawing/2014/main" id="{A399DA75-2164-437E-9C8A-4959A09F9FE2}"/>
              </a:ext>
            </a:extLst>
          </p:cNvPr>
          <p:cNvSpPr txBox="1"/>
          <p:nvPr/>
        </p:nvSpPr>
        <p:spPr>
          <a:xfrm>
            <a:off x="-1" y="1051681"/>
            <a:ext cx="8890783" cy="6155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algn="r" rtl="0" latinLnBrk="1" hangingPunct="0"/>
            <a:r>
              <a:rPr lang="he-IL" sz="1700" dirty="0">
                <a:solidFill>
                  <a:srgbClr val="000000"/>
                </a:solidFill>
                <a:latin typeface="Calibri" panose="020F0502020204030204" pitchFamily="34" charset="0"/>
                <a:cs typeface="Calibri" panose="020F0502020204030204" pitchFamily="34" charset="0"/>
              </a:rPr>
              <a:t>ניתן להכין סרטון הסברה ולהפיץ לקהילה (שלחו לנו את הסרטון ונעלה לערוץ </a:t>
            </a:r>
            <a:r>
              <a:rPr lang="he-IL" sz="1700" dirty="0" err="1">
                <a:solidFill>
                  <a:srgbClr val="000000"/>
                </a:solidFill>
                <a:latin typeface="Calibri" panose="020F0502020204030204" pitchFamily="34" charset="0"/>
                <a:cs typeface="Calibri" panose="020F0502020204030204" pitchFamily="34" charset="0"/>
              </a:rPr>
              <a:t>היוטיוב</a:t>
            </a:r>
            <a:r>
              <a:rPr lang="he-IL" sz="1700" dirty="0">
                <a:solidFill>
                  <a:srgbClr val="000000"/>
                </a:solidFill>
                <a:latin typeface="Calibri" panose="020F0502020204030204" pitchFamily="34" charset="0"/>
                <a:cs typeface="Calibri" panose="020F0502020204030204" pitchFamily="34" charset="0"/>
              </a:rPr>
              <a:t> של </a:t>
            </a:r>
            <a:r>
              <a:rPr lang="he-IL" sz="1700" dirty="0" err="1">
                <a:solidFill>
                  <a:srgbClr val="000000"/>
                </a:solidFill>
                <a:latin typeface="Calibri" panose="020F0502020204030204" pitchFamily="34" charset="0"/>
                <a:cs typeface="Calibri" panose="020F0502020204030204" pitchFamily="34" charset="0"/>
              </a:rPr>
              <a:t>מ.א.י</a:t>
            </a:r>
            <a:r>
              <a:rPr lang="he-IL" sz="1700" dirty="0">
                <a:solidFill>
                  <a:srgbClr val="000000"/>
                </a:solidFill>
                <a:latin typeface="Calibri" panose="020F0502020204030204" pitchFamily="34" charset="0"/>
                <a:cs typeface="Calibri" panose="020F0502020204030204" pitchFamily="34" charset="0"/>
              </a:rPr>
              <a:t>) </a:t>
            </a:r>
            <a:endParaRPr kumimoji="0" lang="he-IL" sz="17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a:endParaRPr>
          </a:p>
          <a:p>
            <a:pPr marL="0" marR="0" indent="0" algn="r" defTabSz="914400" rtl="0" fontAlgn="auto" latinLnBrk="1" hangingPunct="0">
              <a:lnSpc>
                <a:spcPct val="100000"/>
              </a:lnSpc>
              <a:spcBef>
                <a:spcPts val="0"/>
              </a:spcBef>
              <a:spcAft>
                <a:spcPts val="0"/>
              </a:spcAft>
              <a:buClrTx/>
              <a:buSzTx/>
              <a:buFontTx/>
              <a:buNone/>
              <a:tabLst/>
            </a:pPr>
            <a:endParaRPr lang="he-IL" sz="1700" dirty="0">
              <a:solidFill>
                <a:srgbClr val="000000"/>
              </a:solidFill>
              <a:latin typeface="Calibri" panose="020F0502020204030204" pitchFamily="34" charset="0"/>
              <a:cs typeface="Calibri" panose="020F0502020204030204" pitchFamily="34" charset="0"/>
            </a:endParaRPr>
          </a:p>
        </p:txBody>
      </p:sp>
      <p:pic>
        <p:nvPicPr>
          <p:cNvPr id="3" name="תמונה 2">
            <a:hlinkClick r:id="rId6"/>
            <a:extLst>
              <a:ext uri="{FF2B5EF4-FFF2-40B4-BE49-F238E27FC236}">
                <a16:creationId xmlns:a16="http://schemas.microsoft.com/office/drawing/2014/main" id="{F8FB5B24-F3F3-12B1-9752-80774C69F5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76" y="3695726"/>
            <a:ext cx="4849633" cy="3288238"/>
          </a:xfrm>
          <a:prstGeom prst="rect">
            <a:avLst/>
          </a:prstGeom>
        </p:spPr>
      </p:pic>
    </p:spTree>
    <p:extLst>
      <p:ext uri="{BB962C8B-B14F-4D97-AF65-F5344CB8AC3E}">
        <p14:creationId xmlns:p14="http://schemas.microsoft.com/office/powerpoint/2010/main" val="24244655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כותרת 1">
            <a:extLst>
              <a:ext uri="{FF2B5EF4-FFF2-40B4-BE49-F238E27FC236}">
                <a16:creationId xmlns:a16="http://schemas.microsoft.com/office/drawing/2014/main" id="{A50C0FB1-D324-F887-52B4-31675B3A8EC9}"/>
              </a:ext>
            </a:extLst>
          </p:cNvPr>
          <p:cNvSpPr txBox="1">
            <a:spLocks/>
          </p:cNvSpPr>
          <p:nvPr/>
        </p:nvSpPr>
        <p:spPr bwMode="auto">
          <a:xfrm>
            <a:off x="1734663" y="424639"/>
            <a:ext cx="8784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eaLnBrk="1" hangingPunct="1">
              <a:defRPr/>
            </a:pPr>
            <a:r>
              <a:rPr lang="he-IL" altLang="en-US" sz="3300" spc="-100" dirty="0">
                <a:solidFill>
                  <a:schemeClr val="tx1">
                    <a:lumMod val="85000"/>
                    <a:lumOff val="15000"/>
                  </a:schemeClr>
                </a:solidFill>
                <a:latin typeface="Arial" panose="020B0604020202020204" pitchFamily="34" charset="0"/>
                <a:cs typeface="Arial" panose="020B0604020202020204" pitchFamily="34" charset="0"/>
              </a:rPr>
              <a:t>יום שיא לקהילה בשילוב מפעל </a:t>
            </a:r>
            <a:r>
              <a:rPr lang="he-IL" altLang="en-US" sz="3300" spc="-100" dirty="0" err="1">
                <a:solidFill>
                  <a:schemeClr val="tx1">
                    <a:lumMod val="85000"/>
                    <a:lumOff val="15000"/>
                  </a:schemeClr>
                </a:solidFill>
                <a:latin typeface="Arial" panose="020B0604020202020204" pitchFamily="34" charset="0"/>
                <a:cs typeface="Arial" panose="020B0604020202020204" pitchFamily="34" charset="0"/>
              </a:rPr>
              <a:t>מ.א.י</a:t>
            </a:r>
            <a:endParaRPr lang="he-IL" altLang="en-US" sz="2000" spc="-100"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sp>
        <p:nvSpPr>
          <p:cNvPr id="19" name="Freeform 21">
            <a:extLst>
              <a:ext uri="{FF2B5EF4-FFF2-40B4-BE49-F238E27FC236}">
                <a16:creationId xmlns:a16="http://schemas.microsoft.com/office/drawing/2014/main" id="{01247223-9060-1046-1E93-1B363A20E619}"/>
              </a:ext>
            </a:extLst>
          </p:cNvPr>
          <p:cNvSpPr/>
          <p:nvPr/>
        </p:nvSpPr>
        <p:spPr>
          <a:xfrm>
            <a:off x="1331640" y="688756"/>
            <a:ext cx="7920310" cy="323165"/>
          </a:xfrm>
          <a:custGeom>
            <a:avLst/>
            <a:gdLst>
              <a:gd name="connsiteX0" fmla="*/ 4836160 w 4836160"/>
              <a:gd name="connsiteY0" fmla="*/ 142240 h 142240"/>
              <a:gd name="connsiteX1" fmla="*/ 558800 w 4836160"/>
              <a:gd name="connsiteY1" fmla="*/ 142240 h 142240"/>
              <a:gd name="connsiteX2" fmla="*/ 457200 w 4836160"/>
              <a:gd name="connsiteY2" fmla="*/ 0 h 142240"/>
              <a:gd name="connsiteX3" fmla="*/ 0 w 4836160"/>
              <a:gd name="connsiteY3" fmla="*/ 0 h 142240"/>
            </a:gdLst>
            <a:ahLst/>
            <a:cxnLst>
              <a:cxn ang="0">
                <a:pos x="connsiteX0" y="connsiteY0"/>
              </a:cxn>
              <a:cxn ang="0">
                <a:pos x="connsiteX1" y="connsiteY1"/>
              </a:cxn>
              <a:cxn ang="0">
                <a:pos x="connsiteX2" y="connsiteY2"/>
              </a:cxn>
              <a:cxn ang="0">
                <a:pos x="connsiteX3" y="connsiteY3"/>
              </a:cxn>
            </a:cxnLst>
            <a:rect l="l" t="t" r="r" b="b"/>
            <a:pathLst>
              <a:path w="4836160" h="142240">
                <a:moveTo>
                  <a:pt x="4836160" y="142240"/>
                </a:moveTo>
                <a:lnTo>
                  <a:pt x="558800" y="142240"/>
                </a:lnTo>
                <a:lnTo>
                  <a:pt x="457200" y="0"/>
                </a:lnTo>
                <a:lnTo>
                  <a:pt x="0" y="0"/>
                </a:lnTo>
              </a:path>
            </a:pathLst>
          </a:custGeom>
          <a:noFill/>
          <a:ln w="19050">
            <a:solidFill>
              <a:srgbClr val="8ABE4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he-IL"/>
          </a:p>
        </p:txBody>
      </p:sp>
      <p:sp>
        <p:nvSpPr>
          <p:cNvPr id="21" name="Shape 107">
            <a:extLst>
              <a:ext uri="{FF2B5EF4-FFF2-40B4-BE49-F238E27FC236}">
                <a16:creationId xmlns:a16="http://schemas.microsoft.com/office/drawing/2014/main" id="{D8AEE184-C3CE-9D56-6A50-8CCD4BB9B61D}"/>
              </a:ext>
            </a:extLst>
          </p:cNvPr>
          <p:cNvSpPr/>
          <p:nvPr/>
        </p:nvSpPr>
        <p:spPr>
          <a:xfrm>
            <a:off x="1261359" y="1437584"/>
            <a:ext cx="7243564" cy="31911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r">
              <a:lnSpc>
                <a:spcPts val="1500"/>
              </a:lnSpc>
              <a:defRPr sz="1400">
                <a:latin typeface="Heebo"/>
                <a:ea typeface="Heebo"/>
                <a:cs typeface="Heebo"/>
                <a:sym typeface="Heebo"/>
              </a:defRPr>
            </a:lvl1pPr>
          </a:lstStyle>
          <a:p>
            <a:pPr lvl="0" rtl="1">
              <a:lnSpc>
                <a:spcPct val="150000"/>
              </a:lnSpc>
              <a:defRPr sz="1800"/>
            </a:pPr>
            <a:r>
              <a:rPr lang="he-IL" sz="1700" dirty="0">
                <a:latin typeface="Calibri" panose="020F0502020204030204" pitchFamily="34" charset="0"/>
                <a:cs typeface="Calibri" panose="020F0502020204030204" pitchFamily="34" charset="0"/>
              </a:rPr>
              <a:t>בתאריך ______________ יתקיים יום שיא לאיסוף פסולת אלקטרונית מהקהילה.</a:t>
            </a:r>
          </a:p>
          <a:p>
            <a:pPr lvl="0" rtl="1">
              <a:lnSpc>
                <a:spcPct val="150000"/>
              </a:lnSpc>
              <a:defRPr sz="1800"/>
            </a:pPr>
            <a:endParaRPr lang="he-IL" sz="1700" dirty="0">
              <a:latin typeface="Calibri" panose="020F0502020204030204" pitchFamily="34" charset="0"/>
              <a:cs typeface="Calibri" panose="020F0502020204030204" pitchFamily="34" charset="0"/>
            </a:endParaRPr>
          </a:p>
          <a:p>
            <a:pPr lvl="0" rtl="1">
              <a:lnSpc>
                <a:spcPct val="150000"/>
              </a:lnSpc>
              <a:defRPr sz="1800"/>
            </a:pPr>
            <a:r>
              <a:rPr lang="he-IL" sz="1700" b="1" dirty="0">
                <a:latin typeface="Calibri" panose="020F0502020204030204" pitchFamily="34" charset="0"/>
                <a:cs typeface="Calibri" panose="020F0502020204030204" pitchFamily="34" charset="0"/>
              </a:rPr>
              <a:t>כחלק מיום זה נפיק:</a:t>
            </a:r>
          </a:p>
          <a:p>
            <a:pPr marL="342900" lvl="0" indent="-342900" rtl="1">
              <a:lnSpc>
                <a:spcPct val="150000"/>
              </a:lnSpc>
              <a:buAutoNum type="arabicPeriod"/>
              <a:defRPr sz="1800"/>
            </a:pPr>
            <a:r>
              <a:rPr lang="he-IL" sz="1700" dirty="0">
                <a:latin typeface="Calibri" panose="020F0502020204030204" pitchFamily="34" charset="0"/>
                <a:cs typeface="Calibri" panose="020F0502020204030204" pitchFamily="34" charset="0"/>
              </a:rPr>
              <a:t>קמפיין פרסום לקהילה על יום השיא</a:t>
            </a:r>
          </a:p>
          <a:p>
            <a:pPr marL="342900" lvl="0" indent="-342900" rtl="1">
              <a:lnSpc>
                <a:spcPct val="150000"/>
              </a:lnSpc>
              <a:buAutoNum type="arabicPeriod"/>
              <a:defRPr sz="1800"/>
            </a:pPr>
            <a:r>
              <a:rPr lang="he-IL" sz="1700" dirty="0">
                <a:latin typeface="Calibri" panose="020F0502020204030204" pitchFamily="34" charset="0"/>
                <a:cs typeface="Calibri" panose="020F0502020204030204" pitchFamily="34" charset="0"/>
              </a:rPr>
              <a:t>דוכן הסברה ליום השיא</a:t>
            </a:r>
          </a:p>
          <a:p>
            <a:pPr marL="342900" lvl="0" indent="-342900" rtl="1">
              <a:lnSpc>
                <a:spcPct val="150000"/>
              </a:lnSpc>
              <a:buAutoNum type="arabicPeriod"/>
              <a:defRPr sz="1800"/>
            </a:pPr>
            <a:r>
              <a:rPr lang="he-IL" sz="1700" dirty="0">
                <a:latin typeface="Calibri" panose="020F0502020204030204" pitchFamily="34" charset="0"/>
                <a:cs typeface="Calibri" panose="020F0502020204030204" pitchFamily="34" charset="0"/>
              </a:rPr>
              <a:t>תחנות הפעלה ומידע נוספות</a:t>
            </a:r>
          </a:p>
          <a:p>
            <a:pPr marL="342900" lvl="0" indent="-342900" rtl="1">
              <a:lnSpc>
                <a:spcPct val="150000"/>
              </a:lnSpc>
              <a:buAutoNum type="arabicPeriod"/>
              <a:defRPr sz="1800"/>
            </a:pPr>
            <a:endParaRPr lang="he-IL" sz="1700" dirty="0">
              <a:latin typeface="Calibri" panose="020F0502020204030204" pitchFamily="34" charset="0"/>
              <a:cs typeface="Calibri" panose="020F0502020204030204" pitchFamily="34" charset="0"/>
            </a:endParaRPr>
          </a:p>
          <a:p>
            <a:pPr lvl="0" rtl="1">
              <a:lnSpc>
                <a:spcPct val="150000"/>
              </a:lnSpc>
              <a:defRPr sz="1800"/>
            </a:pPr>
            <a:r>
              <a:rPr lang="he-IL" sz="1700" dirty="0">
                <a:latin typeface="Calibri" panose="020F0502020204030204" pitchFamily="34" charset="0"/>
                <a:cs typeface="Calibri" panose="020F0502020204030204" pitchFamily="34" charset="0"/>
              </a:rPr>
              <a:t>באותו יום יגיע גם מפעל </a:t>
            </a:r>
            <a:r>
              <a:rPr lang="he-IL" sz="1700" dirty="0" err="1">
                <a:latin typeface="Calibri" panose="020F0502020204030204" pitchFamily="34" charset="0"/>
                <a:cs typeface="Calibri" panose="020F0502020204030204" pitchFamily="34" charset="0"/>
              </a:rPr>
              <a:t>המיחזור</a:t>
            </a:r>
            <a:r>
              <a:rPr lang="he-IL" sz="1700" dirty="0">
                <a:latin typeface="Calibri" panose="020F0502020204030204" pitchFamily="34" charset="0"/>
                <a:cs typeface="Calibri" panose="020F0502020204030204" pitchFamily="34" charset="0"/>
              </a:rPr>
              <a:t> הנייד של </a:t>
            </a:r>
            <a:r>
              <a:rPr lang="he-IL" sz="1700" dirty="0" err="1">
                <a:latin typeface="Calibri" panose="020F0502020204030204" pitchFamily="34" charset="0"/>
                <a:cs typeface="Calibri" panose="020F0502020204030204" pitchFamily="34" charset="0"/>
              </a:rPr>
              <a:t>מ.א.י</a:t>
            </a:r>
            <a:r>
              <a:rPr lang="he-IL" sz="1700" dirty="0">
                <a:latin typeface="Calibri" panose="020F0502020204030204" pitchFamily="34" charset="0"/>
                <a:cs typeface="Calibri" panose="020F0502020204030204" pitchFamily="34" charset="0"/>
              </a:rPr>
              <a:t> אליו נשליך </a:t>
            </a:r>
            <a:r>
              <a:rPr lang="he-IL" sz="1700" dirty="0" err="1">
                <a:latin typeface="Calibri" panose="020F0502020204030204" pitchFamily="34" charset="0"/>
                <a:cs typeface="Calibri" panose="020F0502020204030204" pitchFamily="34" charset="0"/>
              </a:rPr>
              <a:t>למיחזור</a:t>
            </a:r>
            <a:r>
              <a:rPr lang="he-IL" sz="1700" dirty="0">
                <a:latin typeface="Calibri" panose="020F0502020204030204" pitchFamily="34" charset="0"/>
                <a:cs typeface="Calibri" panose="020F0502020204030204" pitchFamily="34" charset="0"/>
              </a:rPr>
              <a:t>  את הפסולת שנאספה.</a:t>
            </a:r>
          </a:p>
        </p:txBody>
      </p:sp>
    </p:spTree>
    <p:extLst>
      <p:ext uri="{BB962C8B-B14F-4D97-AF65-F5344CB8AC3E}">
        <p14:creationId xmlns:p14="http://schemas.microsoft.com/office/powerpoint/2010/main" val="12031271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כותרת 1">
            <a:extLst>
              <a:ext uri="{FF2B5EF4-FFF2-40B4-BE49-F238E27FC236}">
                <a16:creationId xmlns:a16="http://schemas.microsoft.com/office/drawing/2014/main" id="{A50C0FB1-D324-F887-52B4-31675B3A8EC9}"/>
              </a:ext>
            </a:extLst>
          </p:cNvPr>
          <p:cNvSpPr txBox="1">
            <a:spLocks/>
          </p:cNvSpPr>
          <p:nvPr/>
        </p:nvSpPr>
        <p:spPr bwMode="auto">
          <a:xfrm>
            <a:off x="490654" y="454639"/>
            <a:ext cx="8784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eaLnBrk="1" hangingPunct="1">
              <a:defRPr/>
            </a:pPr>
            <a:r>
              <a:rPr lang="he-IL" altLang="en-US" sz="3300" spc="-100" dirty="0">
                <a:solidFill>
                  <a:schemeClr val="tx1">
                    <a:lumMod val="85000"/>
                    <a:lumOff val="15000"/>
                  </a:schemeClr>
                </a:solidFill>
                <a:latin typeface="Arial" panose="020B0604020202020204" pitchFamily="34" charset="0"/>
                <a:cs typeface="Arial" panose="020B0604020202020204" pitchFamily="34" charset="0"/>
              </a:rPr>
              <a:t> מפעל </a:t>
            </a:r>
            <a:r>
              <a:rPr lang="he-IL" altLang="en-US" sz="3300" spc="-100" dirty="0" err="1">
                <a:solidFill>
                  <a:schemeClr val="tx1">
                    <a:lumMod val="85000"/>
                    <a:lumOff val="15000"/>
                  </a:schemeClr>
                </a:solidFill>
                <a:latin typeface="Arial" panose="020B0604020202020204" pitchFamily="34" charset="0"/>
                <a:cs typeface="Arial" panose="020B0604020202020204" pitchFamily="34" charset="0"/>
              </a:rPr>
              <a:t>המיחזור</a:t>
            </a:r>
            <a:r>
              <a:rPr lang="he-IL" altLang="en-US" sz="3300" spc="-100" dirty="0">
                <a:solidFill>
                  <a:schemeClr val="tx1">
                    <a:lumMod val="85000"/>
                    <a:lumOff val="15000"/>
                  </a:schemeClr>
                </a:solidFill>
                <a:latin typeface="Arial" panose="020B0604020202020204" pitchFamily="34" charset="0"/>
                <a:cs typeface="Arial" panose="020B0604020202020204" pitchFamily="34" charset="0"/>
              </a:rPr>
              <a:t> הנייד של </a:t>
            </a:r>
            <a:r>
              <a:rPr lang="he-IL" altLang="en-US" sz="3300" spc="-100" dirty="0" err="1">
                <a:solidFill>
                  <a:schemeClr val="tx1">
                    <a:lumMod val="85000"/>
                    <a:lumOff val="15000"/>
                  </a:schemeClr>
                </a:solidFill>
                <a:latin typeface="Arial" panose="020B0604020202020204" pitchFamily="34" charset="0"/>
                <a:cs typeface="Arial" panose="020B0604020202020204" pitchFamily="34" charset="0"/>
              </a:rPr>
              <a:t>מ.א.י</a:t>
            </a:r>
            <a:endParaRPr lang="he-IL" altLang="en-US" sz="2000" spc="-100" dirty="0">
              <a:solidFill>
                <a:schemeClr val="tx1">
                  <a:lumMod val="85000"/>
                  <a:lumOff val="15000"/>
                </a:schemeClr>
              </a:solidFill>
              <a:highlight>
                <a:srgbClr val="FFFF00"/>
              </a:highlight>
              <a:latin typeface="Arial" panose="020B0604020202020204" pitchFamily="34" charset="0"/>
              <a:cs typeface="Arial" panose="020B0604020202020204" pitchFamily="34" charset="0"/>
            </a:endParaRPr>
          </a:p>
        </p:txBody>
      </p:sp>
      <p:sp>
        <p:nvSpPr>
          <p:cNvPr id="19" name="Freeform 21">
            <a:extLst>
              <a:ext uri="{FF2B5EF4-FFF2-40B4-BE49-F238E27FC236}">
                <a16:creationId xmlns:a16="http://schemas.microsoft.com/office/drawing/2014/main" id="{01247223-9060-1046-1E93-1B363A20E619}"/>
              </a:ext>
            </a:extLst>
          </p:cNvPr>
          <p:cNvSpPr/>
          <p:nvPr/>
        </p:nvSpPr>
        <p:spPr>
          <a:xfrm>
            <a:off x="1331640" y="688756"/>
            <a:ext cx="7920310" cy="323165"/>
          </a:xfrm>
          <a:custGeom>
            <a:avLst/>
            <a:gdLst>
              <a:gd name="connsiteX0" fmla="*/ 4836160 w 4836160"/>
              <a:gd name="connsiteY0" fmla="*/ 142240 h 142240"/>
              <a:gd name="connsiteX1" fmla="*/ 558800 w 4836160"/>
              <a:gd name="connsiteY1" fmla="*/ 142240 h 142240"/>
              <a:gd name="connsiteX2" fmla="*/ 457200 w 4836160"/>
              <a:gd name="connsiteY2" fmla="*/ 0 h 142240"/>
              <a:gd name="connsiteX3" fmla="*/ 0 w 4836160"/>
              <a:gd name="connsiteY3" fmla="*/ 0 h 142240"/>
            </a:gdLst>
            <a:ahLst/>
            <a:cxnLst>
              <a:cxn ang="0">
                <a:pos x="connsiteX0" y="connsiteY0"/>
              </a:cxn>
              <a:cxn ang="0">
                <a:pos x="connsiteX1" y="connsiteY1"/>
              </a:cxn>
              <a:cxn ang="0">
                <a:pos x="connsiteX2" y="connsiteY2"/>
              </a:cxn>
              <a:cxn ang="0">
                <a:pos x="connsiteX3" y="connsiteY3"/>
              </a:cxn>
            </a:cxnLst>
            <a:rect l="l" t="t" r="r" b="b"/>
            <a:pathLst>
              <a:path w="4836160" h="142240">
                <a:moveTo>
                  <a:pt x="4836160" y="142240"/>
                </a:moveTo>
                <a:lnTo>
                  <a:pt x="558800" y="142240"/>
                </a:lnTo>
                <a:lnTo>
                  <a:pt x="457200" y="0"/>
                </a:lnTo>
                <a:lnTo>
                  <a:pt x="0" y="0"/>
                </a:lnTo>
              </a:path>
            </a:pathLst>
          </a:custGeom>
          <a:noFill/>
          <a:ln w="19050">
            <a:solidFill>
              <a:srgbClr val="8ABE4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he-IL"/>
          </a:p>
        </p:txBody>
      </p:sp>
      <p:pic>
        <p:nvPicPr>
          <p:cNvPr id="3" name="תמונה 2" descr="תמונה שמכילה טקסט, לוח ציור&#10;&#10;התיאור נוצר באופן אוטומטי">
            <a:hlinkClick r:id="rId3"/>
            <a:extLst>
              <a:ext uri="{FF2B5EF4-FFF2-40B4-BE49-F238E27FC236}">
                <a16:creationId xmlns:a16="http://schemas.microsoft.com/office/drawing/2014/main" id="{2B7ACD21-8FC7-2A24-D53C-9A88E20E5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770" y="1454048"/>
            <a:ext cx="6026460" cy="3949903"/>
          </a:xfrm>
          <a:prstGeom prst="rect">
            <a:avLst/>
          </a:prstGeom>
        </p:spPr>
      </p:pic>
    </p:spTree>
    <p:extLst>
      <p:ext uri="{BB962C8B-B14F-4D97-AF65-F5344CB8AC3E}">
        <p14:creationId xmlns:p14="http://schemas.microsoft.com/office/powerpoint/2010/main" val="11105329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
          </p:nvPr>
        </p:nvSpPr>
        <p:spPr>
          <a:xfrm>
            <a:off x="519112" y="1047031"/>
            <a:ext cx="8229601" cy="1219956"/>
          </a:xfrm>
          <a:prstGeom prst="rect">
            <a:avLst/>
          </a:prstGeom>
        </p:spPr>
        <p:txBody>
          <a:bodyPr lIns="0" tIns="0" rIns="0" bIns="0">
            <a:normAutofit/>
          </a:bodyPr>
          <a:lstStyle/>
          <a:p>
            <a:pPr marL="0" lvl="0" indent="0" rtl="1">
              <a:lnSpc>
                <a:spcPts val="2200"/>
              </a:lnSpc>
              <a:spcBef>
                <a:spcPts val="500"/>
              </a:spcBef>
              <a:buSzTx/>
              <a:buNone/>
              <a:defRPr sz="1800"/>
            </a:pPr>
            <a:r>
              <a:rPr lang="he-IL" sz="2400" dirty="0">
                <a:latin typeface="Calibri" panose="020F0502020204030204" pitchFamily="34" charset="0"/>
                <a:ea typeface="Heebo"/>
                <a:cs typeface="Calibri" panose="020F0502020204030204" pitchFamily="34" charset="0"/>
                <a:sym typeface="Heebo"/>
              </a:rPr>
              <a:t>בזכותכם נשמור על הסביבה מהפסולת האלקטרונית המזהמת ונעשה </a:t>
            </a:r>
          </a:p>
          <a:p>
            <a:pPr marL="0" lvl="0" indent="0" rtl="1">
              <a:lnSpc>
                <a:spcPts val="2200"/>
              </a:lnSpc>
              <a:spcBef>
                <a:spcPts val="500"/>
              </a:spcBef>
              <a:buSzTx/>
              <a:buNone/>
              <a:defRPr sz="1800"/>
            </a:pPr>
            <a:r>
              <a:rPr lang="he-IL" sz="2400" dirty="0">
                <a:latin typeface="Calibri" panose="020F0502020204030204" pitchFamily="34" charset="0"/>
                <a:ea typeface="Heebo"/>
                <a:cs typeface="Calibri" panose="020F0502020204030204" pitchFamily="34" charset="0"/>
                <a:sym typeface="Heebo"/>
              </a:rPr>
              <a:t>שימוש חוזר בחומרי הגלם היא מורכבת.</a:t>
            </a:r>
          </a:p>
        </p:txBody>
      </p:sp>
      <p:sp>
        <p:nvSpPr>
          <p:cNvPr id="152" name="Shape 152"/>
          <p:cNvSpPr/>
          <p:nvPr/>
        </p:nvSpPr>
        <p:spPr>
          <a:xfrm>
            <a:off x="-1" y="6770685"/>
            <a:ext cx="9136065" cy="87315"/>
          </a:xfrm>
          <a:prstGeom prst="rect">
            <a:avLst/>
          </a:prstGeom>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153" name="Shape 153"/>
          <p:cNvSpPr/>
          <p:nvPr/>
        </p:nvSpPr>
        <p:spPr>
          <a:xfrm>
            <a:off x="2035629" y="388369"/>
            <a:ext cx="7100435" cy="431800"/>
          </a:xfrm>
          <a:prstGeom prst="rect">
            <a:avLst/>
          </a:prstGeom>
          <a:solidFill>
            <a:srgbClr val="8ABE40"/>
          </a:solidFill>
          <a:ln w="12700">
            <a:miter lim="400000"/>
          </a:ln>
        </p:spPr>
        <p:txBody>
          <a:bodyPr lIns="0" tIns="0" rIns="0" bIns="0" anchor="ctr"/>
          <a:lstStyle/>
          <a:p>
            <a:pPr lvl="0" algn="ctr" rtl="1">
              <a:defRPr>
                <a:solidFill>
                  <a:srgbClr val="FFFFFF"/>
                </a:solidFill>
                <a:latin typeface="Calibri"/>
                <a:ea typeface="Calibri"/>
                <a:cs typeface="Calibri"/>
                <a:sym typeface="Calibri"/>
              </a:defRPr>
            </a:pPr>
            <a:endParaRPr dirty="0"/>
          </a:p>
        </p:txBody>
      </p:sp>
      <p:grpSp>
        <p:nvGrpSpPr>
          <p:cNvPr id="156" name="Group 156"/>
          <p:cNvGrpSpPr/>
          <p:nvPr/>
        </p:nvGrpSpPr>
        <p:grpSpPr>
          <a:xfrm>
            <a:off x="2481260" y="2479448"/>
            <a:ext cx="3854453" cy="3887887"/>
            <a:chOff x="0" y="-48"/>
            <a:chExt cx="3854451" cy="3887886"/>
          </a:xfrm>
        </p:grpSpPr>
        <p:sp>
          <p:nvSpPr>
            <p:cNvPr id="154" name="Shape 154"/>
            <p:cNvSpPr/>
            <p:nvPr/>
          </p:nvSpPr>
          <p:spPr>
            <a:xfrm>
              <a:off x="50705" y="-49"/>
              <a:ext cx="3759011" cy="375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A8CD2"/>
            </a:solidFill>
            <a:ln w="12700" cap="flat">
              <a:noFill/>
              <a:miter lim="400000"/>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dirty="0"/>
            </a:p>
          </p:txBody>
        </p:sp>
        <p:pic>
          <p:nvPicPr>
            <p:cNvPr id="155" name="image4.png"/>
            <p:cNvPicPr/>
            <p:nvPr/>
          </p:nvPicPr>
          <p:blipFill>
            <a:blip r:embed="rId2"/>
            <a:stretch>
              <a:fillRect/>
            </a:stretch>
          </p:blipFill>
          <p:spPr>
            <a:xfrm>
              <a:off x="0" y="32808"/>
              <a:ext cx="3854452" cy="3855030"/>
            </a:xfrm>
            <a:prstGeom prst="rect">
              <a:avLst/>
            </a:prstGeom>
            <a:ln w="12700" cap="flat">
              <a:noFill/>
              <a:miter lim="400000"/>
            </a:ln>
            <a:effectLst/>
          </p:spPr>
        </p:pic>
      </p:grpSp>
      <p:sp>
        <p:nvSpPr>
          <p:cNvPr id="157" name="Shape 157"/>
          <p:cNvSpPr/>
          <p:nvPr/>
        </p:nvSpPr>
        <p:spPr>
          <a:xfrm>
            <a:off x="8388350" y="6411525"/>
            <a:ext cx="1019175" cy="2769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ctr">
              <a:defRPr>
                <a:latin typeface="Arial"/>
                <a:ea typeface="Arial"/>
                <a:cs typeface="Arial"/>
                <a:sym typeface="Arial"/>
              </a:defRPr>
            </a:lvl1pPr>
          </a:lstStyle>
          <a:p>
            <a:pPr lvl="0"/>
            <a:r>
              <a:rPr lang="he-IL"/>
              <a:t>11</a:t>
            </a:r>
            <a:endParaRPr dirty="0"/>
          </a:p>
        </p:txBody>
      </p:sp>
      <p:pic>
        <p:nvPicPr>
          <p:cNvPr id="158" name="image2.jpeg"/>
          <p:cNvPicPr/>
          <p:nvPr/>
        </p:nvPicPr>
        <p:blipFill>
          <a:blip r:embed="rId3" cstate="screen">
            <a:extLst>
              <a:ext uri="{28A0092B-C50C-407E-A947-70E740481C1C}">
                <a14:useLocalDpi xmlns:a14="http://schemas.microsoft.com/office/drawing/2010/main"/>
              </a:ext>
            </a:extLst>
          </a:blip>
          <a:stretch>
            <a:fillRect/>
          </a:stretch>
        </p:blipFill>
        <p:spPr>
          <a:xfrm>
            <a:off x="8188325" y="6210300"/>
            <a:ext cx="533400" cy="531813"/>
          </a:xfrm>
          <a:prstGeom prst="rect">
            <a:avLst/>
          </a:prstGeom>
          <a:ln w="12700">
            <a:miter lim="400000"/>
          </a:ln>
        </p:spPr>
      </p:pic>
      <p:sp>
        <p:nvSpPr>
          <p:cNvPr id="159" name="Shape 159"/>
          <p:cNvSpPr/>
          <p:nvPr/>
        </p:nvSpPr>
        <p:spPr>
          <a:xfrm>
            <a:off x="4473803" y="311374"/>
            <a:ext cx="4999040" cy="5857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a:defRPr sz="3300">
                <a:solidFill>
                  <a:srgbClr val="FFFFFF"/>
                </a:solidFill>
                <a:latin typeface="Arial"/>
                <a:ea typeface="Arial"/>
                <a:cs typeface="Arial"/>
                <a:sym typeface="Arial"/>
              </a:defRPr>
            </a:lvl1pPr>
          </a:lstStyle>
          <a:p>
            <a:pPr lvl="0">
              <a:defRPr sz="1800">
                <a:solidFill>
                  <a:srgbClr val="000000"/>
                </a:solidFill>
              </a:defRPr>
            </a:pPr>
            <a:r>
              <a:rPr sz="3300" noProof="1">
                <a:solidFill>
                  <a:srgbClr val="FFFFFF"/>
                </a:solidFill>
                <a:latin typeface="Calibri" panose="020F0502020204030204" pitchFamily="34" charset="0"/>
                <a:cs typeface="Calibri" panose="020F0502020204030204" pitchFamily="34" charset="0"/>
              </a:rPr>
              <a:t>תרומה לסביבה ולקהילה </a:t>
            </a:r>
          </a:p>
        </p:txBody>
      </p:sp>
      <p:pic>
        <p:nvPicPr>
          <p:cNvPr id="16" name="תמונה 15">
            <a:extLst>
              <a:ext uri="{FF2B5EF4-FFF2-40B4-BE49-F238E27FC236}">
                <a16:creationId xmlns:a16="http://schemas.microsoft.com/office/drawing/2014/main" id="{199E7FC7-4C0C-4D45-9687-9EF9387EF9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154" t="3440" r="8154" b="69901"/>
          <a:stretch/>
        </p:blipFill>
        <p:spPr>
          <a:xfrm>
            <a:off x="72721" y="5947332"/>
            <a:ext cx="1208422" cy="797047"/>
          </a:xfrm>
          <a:prstGeom prst="rect">
            <a:avLst/>
          </a:prstGeom>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11795</TotalTime>
  <Words>198</Words>
  <Application>Microsoft Office PowerPoint</Application>
  <PresentationFormat>‫הצגה על המסך (4:3)</PresentationFormat>
  <Paragraphs>28</Paragraphs>
  <Slides>7</Slides>
  <Notes>4</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7</vt:i4>
      </vt:variant>
    </vt:vector>
  </HeadingPairs>
  <TitlesOfParts>
    <vt:vector size="14" baseType="lpstr">
      <vt:lpstr>Arial</vt:lpstr>
      <vt:lpstr>Calibri</vt:lpstr>
      <vt:lpstr>Heebo</vt:lpstr>
      <vt:lpstr>Helvetica</vt:lpstr>
      <vt:lpstr>Helvetica Neue</vt:lpstr>
      <vt:lpstr>Wingdings</vt:lpstr>
      <vt:lpstr>Default</vt:lpstr>
      <vt:lpstr>מצגת של PowerPoint‏</vt:lpstr>
      <vt:lpstr>פרויקט שגרירי המיחזור</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החלפונים</dc:creator>
  <cp:lastModifiedBy>עינת חלפון</cp:lastModifiedBy>
  <cp:revision>73</cp:revision>
  <dcterms:modified xsi:type="dcterms:W3CDTF">2022-06-21T20:56:17Z</dcterms:modified>
</cp:coreProperties>
</file>