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notesSlides/notesSlide2.xml" ContentType="application/vnd.openxmlformats-officedocument.presentationml.notesSlide+xml"/>
  <Override PartName="/ppt/comments/comment4.xml" ContentType="application/vnd.openxmlformats-officedocument.presentationml.comments+xml"/>
  <Override PartName="/ppt/notesSlides/notesSlide3.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66" r:id="rId5"/>
    <p:sldId id="259" r:id="rId6"/>
    <p:sldId id="260" r:id="rId7"/>
    <p:sldId id="270" r:id="rId8"/>
    <p:sldId id="264" r:id="rId9"/>
    <p:sldId id="265" r:id="rId10"/>
    <p:sldId id="267" r:id="rId11"/>
    <p:sldId id="268" r:id="rId12"/>
    <p:sldId id="269" r:id="rId13"/>
    <p:sldId id="262" r:id="rId14"/>
    <p:sldId id="263" r:id="rId15"/>
  </p:sldIdLst>
  <p:sldSz cx="9144000" cy="6858000" type="screen4x3"/>
  <p:notesSz cx="6858000" cy="9144000"/>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extLst>
    <p:ext uri="{EFAFB233-063F-42B5-8137-9DF3F51BA10A}">
      <p15:sldGuideLst xmlns:p15="http://schemas.microsoft.com/office/powerpoint/2012/main">
        <p15:guide id="1" orient="horz" pos="504" userDrawn="1">
          <p15:clr>
            <a:srgbClr val="A4A3A4"/>
          </p15:clr>
        </p15:guide>
        <p15:guide id="2" pos="55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החלפונים" initials="ה" lastIdx="7" clrIdx="0">
    <p:extLst>
      <p:ext uri="{19B8F6BF-5375-455C-9EA6-DF929625EA0E}">
        <p15:presenceInfo xmlns:p15="http://schemas.microsoft.com/office/powerpoint/2012/main" userId="החלפונים"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4"/>
    <p:restoredTop sz="94558"/>
  </p:normalViewPr>
  <p:slideViewPr>
    <p:cSldViewPr snapToGrid="0" snapToObjects="1">
      <p:cViewPr varScale="1">
        <p:scale>
          <a:sx n="121" d="100"/>
          <a:sy n="121" d="100"/>
        </p:scale>
        <p:origin x="1480" y="168"/>
      </p:cViewPr>
      <p:guideLst>
        <p:guide orient="horz" pos="504"/>
        <p:guide pos="55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17T10:58:23.964" idx="3">
    <p:pos x="5513" y="152"/>
    <p:text>ניתן להכין עם הילדים במסגרת השיעור שלטים ופליירים לשכנים ולבניין</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17T10:57:33.262" idx="2">
    <p:pos x="5451" y="107"/>
    <p:text>יש למלא בדף זה את תאריך החזרת השקיות לבית הספר</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11T12:53:06.439" idx="7">
    <p:pos x="5513" y="45"/>
    <p:text>טרת היציאה לקהילה הינה הגדלת מעגלי ההשפעה, כמויות האיסוף ותחושת ההצלחה והמסוגלות האישית של הילדים. בחלק זה הילדים מתנסים הלכה למעשה בכישורי חיים נוספים של מנהיגות ויזמות ובהובלת פרויקט יישומי בשטח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8-08T00:25:43.702" idx="4">
    <p:pos x="10" y="10"/>
    <p:text>את הקמפיין ניתן לשתף ברשתות החברתיות, לתלות את השילוט והשקיות בבית הספר, מרכזי קהילה כניסה לבניין ועוד.</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8-08T00:26:35.256" idx="5">
    <p:pos x="10" y="10"/>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3-17T10:56:47.554" idx="1">
    <p:pos x="5486" y="72"/>
    <p:text>יש להחליף את הגרף עם צילום הגרף של הרשות  מאתר מאי. 
רשויות מקומיות &gt;&gt; [ שם הרשות] &gt;&gt; לגלול עד למטה ולעשות צילום מסך.</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13" name="Shape 13"/>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5033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37486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04954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pPr>
            <a:r>
              <a:rPr sz="4400"/>
              <a:t>Title Text</a:t>
            </a:r>
          </a:p>
        </p:txBody>
      </p:sp>
      <p:sp>
        <p:nvSpPr>
          <p:cNvPr id="7" name="Shape 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0" name="image1.jpeg"/>
          <p:cNvPicPr/>
          <p:nvPr/>
        </p:nvPicPr>
        <p:blipFill>
          <a:blip r:embed="rId2" cstate="screen">
            <a:extLst>
              <a:ext uri="{28A0092B-C50C-407E-A947-70E740481C1C}">
                <a14:useLocalDpi xmlns:a14="http://schemas.microsoft.com/office/drawing/2010/main"/>
              </a:ext>
            </a:extLst>
          </a:blip>
          <a:srcRect/>
          <a:stretch>
            <a:fillRect/>
          </a:stretch>
        </p:blipFill>
        <p:spPr>
          <a:xfrm>
            <a:off x="0" y="-2"/>
            <a:ext cx="9144000" cy="6858004"/>
          </a:xfrm>
          <a:prstGeom prst="rect">
            <a:avLst/>
          </a:prstGeom>
          <a:ln w="12700">
            <a:miter lim="400000"/>
          </a:ln>
        </p:spPr>
      </p:pic>
      <p:pic>
        <p:nvPicPr>
          <p:cNvPr id="11" name="image1.png"/>
          <p:cNvPicPr/>
          <p:nvPr/>
        </p:nvPicPr>
        <p:blipFill>
          <a:blip r:embed="rId3"/>
          <a:stretch>
            <a:fillRect/>
          </a:stretch>
        </p:blipFill>
        <p:spPr>
          <a:xfrm>
            <a:off x="107950" y="5629275"/>
            <a:ext cx="1039813" cy="1039813"/>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a:pPr>
            <a:r>
              <a:rPr sz="440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457200" y="6404292"/>
            <a:ext cx="2133600" cy="269237"/>
          </a:xfrm>
          <a:prstGeom prst="rect">
            <a:avLst/>
          </a:prstGeom>
          <a:ln w="12700">
            <a:miter lim="400000"/>
          </a:ln>
        </p:spPr>
        <p:txBody>
          <a:bodyPr lIns="45718" tIns="45718" rIns="45718" bIns="45718" anchor="ctr">
            <a:spAutoFit/>
          </a:bodyPr>
          <a:lstStyle>
            <a:lvl1pPr algn="r">
              <a:defRPr sz="1200">
                <a:solidFill>
                  <a:srgbClr val="898989"/>
                </a:solidFill>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lgn="r">
        <a:spcBef>
          <a:spcPts val="700"/>
        </a:spcBef>
        <a:buSzPct val="100000"/>
        <a:buFont typeface="Arial"/>
        <a:buChar char="»"/>
        <a:defRPr sz="3200">
          <a:latin typeface="Calibri"/>
          <a:ea typeface="Calibri"/>
          <a:cs typeface="Calibri"/>
          <a:sym typeface="Calibri"/>
        </a:defRPr>
      </a:lvl1pPr>
      <a:lvl2pPr marL="783771" indent="-326571" algn="r">
        <a:spcBef>
          <a:spcPts val="700"/>
        </a:spcBef>
        <a:buSzPct val="100000"/>
        <a:buFont typeface="Arial"/>
        <a:buChar char="–"/>
        <a:defRPr sz="3200">
          <a:latin typeface="Calibri"/>
          <a:ea typeface="Calibri"/>
          <a:cs typeface="Calibri"/>
          <a:sym typeface="Calibri"/>
        </a:defRPr>
      </a:lvl2pPr>
      <a:lvl3pPr marL="1219200" indent="-304800" algn="r">
        <a:spcBef>
          <a:spcPts val="700"/>
        </a:spcBef>
        <a:buSzPct val="100000"/>
        <a:buFont typeface="Arial"/>
        <a:buChar char="•"/>
        <a:defRPr sz="3200">
          <a:latin typeface="Calibri"/>
          <a:ea typeface="Calibri"/>
          <a:cs typeface="Calibri"/>
          <a:sym typeface="Calibri"/>
        </a:defRPr>
      </a:lvl3pPr>
      <a:lvl4pPr marL="1737360" indent="-365760" algn="r">
        <a:spcBef>
          <a:spcPts val="700"/>
        </a:spcBef>
        <a:buSzPct val="100000"/>
        <a:buFont typeface="Arial"/>
        <a:buChar char="–"/>
        <a:defRPr sz="3200">
          <a:latin typeface="Calibri"/>
          <a:ea typeface="Calibri"/>
          <a:cs typeface="Calibri"/>
          <a:sym typeface="Calibri"/>
        </a:defRPr>
      </a:lvl4pPr>
      <a:lvl5pPr marL="2235200" indent="-406400" algn="r">
        <a:spcBef>
          <a:spcPts val="700"/>
        </a:spcBef>
        <a:buSzPct val="100000"/>
        <a:buFont typeface="Arial"/>
        <a:buChar char="»"/>
        <a:defRPr sz="3200">
          <a:latin typeface="Calibri"/>
          <a:ea typeface="Calibri"/>
          <a:cs typeface="Calibri"/>
          <a:sym typeface="Calibri"/>
        </a:defRPr>
      </a:lvl5pPr>
      <a:lvl6pPr marL="2692400" indent="-406400" algn="r">
        <a:spcBef>
          <a:spcPts val="700"/>
        </a:spcBef>
        <a:buSzPct val="100000"/>
        <a:buFont typeface="Arial"/>
        <a:buChar char="•"/>
        <a:defRPr sz="3200">
          <a:latin typeface="Calibri"/>
          <a:ea typeface="Calibri"/>
          <a:cs typeface="Calibri"/>
          <a:sym typeface="Calibri"/>
        </a:defRPr>
      </a:lvl6pPr>
      <a:lvl7pPr marL="3149600" indent="-406400" algn="r">
        <a:spcBef>
          <a:spcPts val="700"/>
        </a:spcBef>
        <a:buSzPct val="100000"/>
        <a:buFont typeface="Arial"/>
        <a:buChar char="•"/>
        <a:defRPr sz="3200">
          <a:latin typeface="Calibri"/>
          <a:ea typeface="Calibri"/>
          <a:cs typeface="Calibri"/>
          <a:sym typeface="Calibri"/>
        </a:defRPr>
      </a:lvl7pPr>
      <a:lvl8pPr marL="3606800" indent="-406400" algn="r">
        <a:spcBef>
          <a:spcPts val="700"/>
        </a:spcBef>
        <a:buSzPct val="100000"/>
        <a:buFont typeface="Arial"/>
        <a:buChar char="•"/>
        <a:defRPr sz="3200">
          <a:latin typeface="Calibri"/>
          <a:ea typeface="Calibri"/>
          <a:cs typeface="Calibri"/>
          <a:sym typeface="Calibri"/>
        </a:defRPr>
      </a:lvl8pPr>
      <a:lvl9pPr marL="4064000" indent="-406400" algn="r">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6.jpeg"/><Relationship Id="rId7" Type="http://schemas.openxmlformats.org/officeDocument/2006/relationships/image" Target="../media/image4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7.jpe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6.jpeg"/><Relationship Id="rId7" Type="http://schemas.openxmlformats.org/officeDocument/2006/relationships/image" Target="../media/image4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omments" Target="../comments/commen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hyperlink" Target="https://www.youtube.com/watch?v=xEAOvFG1AmM"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comments" Target="../comments/comment6.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png"/><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mako.co.il/health-magazine/articles/Article-8d347db34b59961006.htm" TargetMode="External"/><Relationship Id="rId4" Type="http://schemas.openxmlformats.org/officeDocument/2006/relationships/image" Target="../media/image19.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7.jpeg"/><Relationship Id="rId4" Type="http://schemas.openxmlformats.org/officeDocument/2006/relationships/image" Target="../media/image24.pn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0.jpeg"/><Relationship Id="rId7"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10.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34.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www.mai.org.il/" TargetMode="External"/><Relationship Id="rId5" Type="http://schemas.openxmlformats.org/officeDocument/2006/relationships/image" Target="../media/image33.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comments" Target="../comments/comment2.xm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0.tiff"/><Relationship Id="rId11" Type="http://schemas.microsoft.com/office/2007/relationships/hdphoto" Target="../media/hdphoto1.wdp"/><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nvSpPr>
        <p:spPr>
          <a:xfrm>
            <a:off x="0" y="6629400"/>
            <a:ext cx="9144000" cy="228600"/>
          </a:xfrm>
          <a:prstGeom prst="rect">
            <a:avLst/>
          </a:prstGeom>
          <a:solidFill>
            <a:srgbClr val="8ABE40"/>
          </a:solidFill>
          <a:ln w="12700">
            <a:miter lim="400000"/>
          </a:ln>
        </p:spPr>
        <p:txBody>
          <a:bodyPr lIns="0" tIns="0" rIns="0" bIns="0"/>
          <a:lstStyle/>
          <a:p>
            <a:pPr lvl="0" algn="r">
              <a:defRPr>
                <a:latin typeface="Calibri"/>
                <a:ea typeface="Calibri"/>
                <a:cs typeface="Calibri"/>
                <a:sym typeface="Calibri"/>
              </a:defRPr>
            </a:pPr>
            <a:endParaRPr dirty="0"/>
          </a:p>
        </p:txBody>
      </p:sp>
      <p:pic>
        <p:nvPicPr>
          <p:cNvPr id="5" name="תמונה 4">
            <a:extLst>
              <a:ext uri="{FF2B5EF4-FFF2-40B4-BE49-F238E27FC236}">
                <a16:creationId xmlns:a16="http://schemas.microsoft.com/office/drawing/2014/main" id="{34C56345-DCD7-4AA2-8E2B-3E3C970336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40"/>
          <a:stretch/>
        </p:blipFill>
        <p:spPr>
          <a:xfrm>
            <a:off x="0" y="-3"/>
            <a:ext cx="9144000" cy="473856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53" name="Shape 153"/>
          <p:cNvSpPr/>
          <p:nvPr/>
        </p:nvSpPr>
        <p:spPr>
          <a:xfrm>
            <a:off x="2035629" y="388369"/>
            <a:ext cx="7100435"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157" name="Shape 157"/>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9</a:t>
            </a:r>
            <a:endParaRPr dirty="0"/>
          </a:p>
        </p:txBody>
      </p:sp>
      <p:sp>
        <p:nvSpPr>
          <p:cNvPr id="159" name="Shape 159"/>
          <p:cNvSpPr/>
          <p:nvPr/>
        </p:nvSpPr>
        <p:spPr>
          <a:xfrm>
            <a:off x="2954215" y="311374"/>
            <a:ext cx="6063609" cy="5857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62500" lnSpcReduction="20000"/>
          </a:bodyPr>
          <a:lstStyle>
            <a:lvl1pPr algn="ctr">
              <a:defRPr sz="3300">
                <a:solidFill>
                  <a:srgbClr val="FFFFFF"/>
                </a:solidFill>
                <a:latin typeface="Arial"/>
                <a:ea typeface="Arial"/>
                <a:cs typeface="Arial"/>
                <a:sym typeface="Arial"/>
              </a:defRPr>
            </a:lvl1pPr>
          </a:lstStyle>
          <a:p>
            <a:pPr lvl="0">
              <a:defRPr sz="1800">
                <a:solidFill>
                  <a:srgbClr val="000000"/>
                </a:solidFill>
              </a:defRPr>
            </a:pPr>
            <a:r>
              <a:rPr lang="he-IL" sz="3600" noProof="1">
                <a:solidFill>
                  <a:schemeClr val="bg1"/>
                </a:solidFill>
                <a:latin typeface="Heebo"/>
                <a:cs typeface="Calibri" panose="020F0502020204030204" pitchFamily="34" charset="0"/>
                <a:sym typeface="Heebo"/>
              </a:rPr>
              <a:t>יצירת קמפיין הסברה ואיסוף סוללות מהשכנים ומהקהילה</a:t>
            </a:r>
            <a:endParaRPr sz="3300" noProof="1">
              <a:solidFill>
                <a:schemeClr val="bg1"/>
              </a:solidFill>
              <a:latin typeface="Calibri" panose="020F0502020204030204" pitchFamily="34" charset="0"/>
              <a:cs typeface="Calibri" panose="020F0502020204030204" pitchFamily="34" charset="0"/>
            </a:endParaRPr>
          </a:p>
        </p:txBody>
      </p:sp>
      <p:pic>
        <p:nvPicPr>
          <p:cNvPr id="15" name="תמונה 14">
            <a:extLst>
              <a:ext uri="{FF2B5EF4-FFF2-40B4-BE49-F238E27FC236}">
                <a16:creationId xmlns:a16="http://schemas.microsoft.com/office/drawing/2014/main" id="{9B8BD76B-BF4A-4D1D-AD24-C413635196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sp>
        <p:nvSpPr>
          <p:cNvPr id="19" name="Shape 107">
            <a:extLst>
              <a:ext uri="{FF2B5EF4-FFF2-40B4-BE49-F238E27FC236}">
                <a16:creationId xmlns:a16="http://schemas.microsoft.com/office/drawing/2014/main" id="{620BC0DA-1FD7-4001-AA93-7AD0C5A4DBA7}"/>
              </a:ext>
            </a:extLst>
          </p:cNvPr>
          <p:cNvSpPr/>
          <p:nvPr/>
        </p:nvSpPr>
        <p:spPr>
          <a:xfrm>
            <a:off x="2035629" y="1190628"/>
            <a:ext cx="5760828" cy="125598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r">
              <a:lnSpc>
                <a:spcPts val="1500"/>
              </a:lnSpc>
              <a:defRPr sz="1400">
                <a:latin typeface="Heebo"/>
                <a:ea typeface="Heebo"/>
                <a:cs typeface="Heebo"/>
                <a:sym typeface="Heebo"/>
              </a:defRPr>
            </a:lvl1pPr>
          </a:lstStyle>
          <a:p>
            <a:pPr lvl="0" rtl="1">
              <a:defRPr sz="1800"/>
            </a:pPr>
            <a:r>
              <a:rPr lang="he-IL" sz="1700" dirty="0">
                <a:latin typeface="Calibri" panose="020F0502020204030204" pitchFamily="34" charset="0"/>
                <a:cs typeface="Calibri" panose="020F0502020204030204" pitchFamily="34" charset="0"/>
              </a:rPr>
              <a:t>בכדי לאסוף כמה שיותר סוללות ולהגדיל את ההשפעה שלנו לטובה על הסביבה והקהילה נשתף בפעילות גם את השכנים, משפחה מורחבת וחברים.</a:t>
            </a:r>
          </a:p>
          <a:p>
            <a:pPr lvl="0" rtl="1">
              <a:defRPr sz="1800"/>
            </a:pPr>
            <a:endParaRPr lang="he-IL" sz="1700" dirty="0">
              <a:latin typeface="Calibri" panose="020F0502020204030204" pitchFamily="34" charset="0"/>
              <a:cs typeface="Calibri" panose="020F0502020204030204" pitchFamily="34" charset="0"/>
            </a:endParaRPr>
          </a:p>
          <a:p>
            <a:pPr lvl="0" rtl="1">
              <a:defRPr sz="1800"/>
            </a:pPr>
            <a:r>
              <a:rPr lang="he-IL" sz="1700" dirty="0">
                <a:latin typeface="Calibri" panose="020F0502020204030204" pitchFamily="34" charset="0"/>
                <a:cs typeface="Calibri" panose="020F0502020204030204" pitchFamily="34" charset="0"/>
              </a:rPr>
              <a:t>נכין בכיתה שלטי הסברה לתלייה בבניין, נשתף בקבוצת הוואטסאפ השכונתית, נעמיד עמדה לאיסוף סוללות בכניסה לבית וכל רעיון נוסף.</a:t>
            </a:r>
          </a:p>
        </p:txBody>
      </p:sp>
      <p:pic>
        <p:nvPicPr>
          <p:cNvPr id="23" name="Picture 15">
            <a:extLst>
              <a:ext uri="{FF2B5EF4-FFF2-40B4-BE49-F238E27FC236}">
                <a16:creationId xmlns:a16="http://schemas.microsoft.com/office/drawing/2014/main" id="{0B6A66EA-70FA-411B-A822-A1E44E8D0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834" y="793922"/>
            <a:ext cx="157797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תמונה 23">
            <a:extLst>
              <a:ext uri="{FF2B5EF4-FFF2-40B4-BE49-F238E27FC236}">
                <a16:creationId xmlns:a16="http://schemas.microsoft.com/office/drawing/2014/main" id="{9CEBDE35-53E5-4E86-B908-AFBDBEEE04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5" name="תמונה 4">
            <a:extLst>
              <a:ext uri="{FF2B5EF4-FFF2-40B4-BE49-F238E27FC236}">
                <a16:creationId xmlns:a16="http://schemas.microsoft.com/office/drawing/2014/main" id="{C0EAF214-931A-42FE-8912-0560DA1259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519" y="1999509"/>
            <a:ext cx="2145578" cy="2858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תמונה 19">
            <a:extLst>
              <a:ext uri="{FF2B5EF4-FFF2-40B4-BE49-F238E27FC236}">
                <a16:creationId xmlns:a16="http://schemas.microsoft.com/office/drawing/2014/main" id="{E2366584-9457-4A63-8F72-3D1704B79D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735"/>
          <a:stretch/>
        </p:blipFill>
        <p:spPr>
          <a:xfrm>
            <a:off x="2954215" y="2921061"/>
            <a:ext cx="5692727" cy="3298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78655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53" name="Shape 153"/>
          <p:cNvSpPr/>
          <p:nvPr/>
        </p:nvSpPr>
        <p:spPr>
          <a:xfrm>
            <a:off x="2035629" y="388369"/>
            <a:ext cx="7100435"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157" name="Shape 157"/>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9</a:t>
            </a:r>
            <a:endParaRPr dirty="0"/>
          </a:p>
        </p:txBody>
      </p:sp>
      <p:sp>
        <p:nvSpPr>
          <p:cNvPr id="159" name="Shape 159"/>
          <p:cNvSpPr/>
          <p:nvPr/>
        </p:nvSpPr>
        <p:spPr>
          <a:xfrm>
            <a:off x="2954215" y="311374"/>
            <a:ext cx="6063609" cy="5857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77500" lnSpcReduction="20000"/>
          </a:bodyPr>
          <a:lstStyle>
            <a:lvl1pPr algn="ctr">
              <a:defRPr sz="3300">
                <a:solidFill>
                  <a:srgbClr val="FFFFFF"/>
                </a:solidFill>
                <a:latin typeface="Arial"/>
                <a:ea typeface="Arial"/>
                <a:cs typeface="Arial"/>
                <a:sym typeface="Arial"/>
              </a:defRPr>
            </a:lvl1pPr>
          </a:lstStyle>
          <a:p>
            <a:pPr lvl="0">
              <a:defRPr sz="1800">
                <a:solidFill>
                  <a:srgbClr val="000000"/>
                </a:solidFill>
              </a:defRPr>
            </a:pPr>
            <a:r>
              <a:rPr lang="he-IL" sz="3600" dirty="0">
                <a:solidFill>
                  <a:schemeClr val="bg1"/>
                </a:solidFill>
                <a:latin typeface="Heebo"/>
                <a:ea typeface="Heebo"/>
                <a:cs typeface="Heebo"/>
                <a:sym typeface="Heebo"/>
              </a:rPr>
              <a:t>שיתוף השכנים </a:t>
            </a:r>
            <a:r>
              <a:rPr lang="he-IL" sz="3600" dirty="0">
                <a:solidFill>
                  <a:schemeClr val="bg1"/>
                </a:solidFill>
                <a:latin typeface="Calibri" panose="020F0502020204030204" pitchFamily="34" charset="0"/>
                <a:ea typeface="Heebo"/>
                <a:cs typeface="Calibri" panose="020F0502020204030204" pitchFamily="34" charset="0"/>
                <a:sym typeface="Heebo"/>
              </a:rPr>
              <a:t>והקהילה</a:t>
            </a:r>
            <a:r>
              <a:rPr lang="he-IL" sz="3600" dirty="0">
                <a:solidFill>
                  <a:schemeClr val="bg1"/>
                </a:solidFill>
                <a:latin typeface="Heebo"/>
                <a:ea typeface="Heebo"/>
                <a:cs typeface="Heebo"/>
                <a:sym typeface="Heebo"/>
              </a:rPr>
              <a:t> בתהליך האיסוף</a:t>
            </a:r>
            <a:endParaRPr sz="3300" noProof="1">
              <a:solidFill>
                <a:schemeClr val="bg1"/>
              </a:solidFill>
              <a:latin typeface="Calibri" panose="020F0502020204030204" pitchFamily="34" charset="0"/>
              <a:cs typeface="Calibri" panose="020F0502020204030204" pitchFamily="34" charset="0"/>
            </a:endParaRPr>
          </a:p>
        </p:txBody>
      </p:sp>
      <p:pic>
        <p:nvPicPr>
          <p:cNvPr id="15" name="תמונה 14">
            <a:extLst>
              <a:ext uri="{FF2B5EF4-FFF2-40B4-BE49-F238E27FC236}">
                <a16:creationId xmlns:a16="http://schemas.microsoft.com/office/drawing/2014/main" id="{9B8BD76B-BF4A-4D1D-AD24-C413635196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24" name="תמונה 23">
            <a:extLst>
              <a:ext uri="{FF2B5EF4-FFF2-40B4-BE49-F238E27FC236}">
                <a16:creationId xmlns:a16="http://schemas.microsoft.com/office/drawing/2014/main" id="{9CEBDE35-53E5-4E86-B908-AFBDBEEE04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3" name="תמונה 2">
            <a:extLst>
              <a:ext uri="{FF2B5EF4-FFF2-40B4-BE49-F238E27FC236}">
                <a16:creationId xmlns:a16="http://schemas.microsoft.com/office/drawing/2014/main" id="{6AB88427-1E1D-483E-84B7-71FBFEF5BB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97" t="14272"/>
          <a:stretch/>
        </p:blipFill>
        <p:spPr>
          <a:xfrm>
            <a:off x="481558" y="1280668"/>
            <a:ext cx="4465912" cy="24305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תמונה 17">
            <a:extLst>
              <a:ext uri="{FF2B5EF4-FFF2-40B4-BE49-F238E27FC236}">
                <a16:creationId xmlns:a16="http://schemas.microsoft.com/office/drawing/2014/main" id="{C3777C5C-EB14-4DD4-939C-36838543AB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4675" y="1156783"/>
            <a:ext cx="2332629" cy="3991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תמונה 4">
            <a:extLst>
              <a:ext uri="{FF2B5EF4-FFF2-40B4-BE49-F238E27FC236}">
                <a16:creationId xmlns:a16="http://schemas.microsoft.com/office/drawing/2014/main" id="{4248E94F-76EC-4514-960C-C5D9C565A2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0104" y="3996032"/>
            <a:ext cx="4465913" cy="25120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77622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53" name="Shape 153"/>
          <p:cNvSpPr/>
          <p:nvPr/>
        </p:nvSpPr>
        <p:spPr>
          <a:xfrm>
            <a:off x="2035629" y="388369"/>
            <a:ext cx="7100435"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157" name="Shape 157"/>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9</a:t>
            </a:r>
            <a:endParaRPr dirty="0"/>
          </a:p>
        </p:txBody>
      </p:sp>
      <p:sp>
        <p:nvSpPr>
          <p:cNvPr id="159" name="Shape 159"/>
          <p:cNvSpPr/>
          <p:nvPr/>
        </p:nvSpPr>
        <p:spPr>
          <a:xfrm>
            <a:off x="2954215" y="311374"/>
            <a:ext cx="6063609" cy="5857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77500" lnSpcReduction="20000"/>
          </a:bodyPr>
          <a:lstStyle>
            <a:lvl1pPr algn="ctr">
              <a:defRPr sz="3300">
                <a:solidFill>
                  <a:srgbClr val="FFFFFF"/>
                </a:solidFill>
                <a:latin typeface="Arial"/>
                <a:ea typeface="Arial"/>
                <a:cs typeface="Arial"/>
                <a:sym typeface="Arial"/>
              </a:defRPr>
            </a:lvl1pPr>
          </a:lstStyle>
          <a:p>
            <a:pPr lvl="0">
              <a:defRPr sz="1800">
                <a:solidFill>
                  <a:srgbClr val="000000"/>
                </a:solidFill>
              </a:defRPr>
            </a:pPr>
            <a:r>
              <a:rPr lang="he-IL" sz="3600" dirty="0">
                <a:solidFill>
                  <a:schemeClr val="bg1"/>
                </a:solidFill>
                <a:latin typeface="Heebo"/>
                <a:ea typeface="Heebo"/>
                <a:cs typeface="Heebo"/>
                <a:sym typeface="Heebo"/>
              </a:rPr>
              <a:t>שיתוף השכנים </a:t>
            </a:r>
            <a:r>
              <a:rPr lang="he-IL" sz="3600" dirty="0">
                <a:solidFill>
                  <a:schemeClr val="bg1"/>
                </a:solidFill>
                <a:latin typeface="Calibri" panose="020F0502020204030204" pitchFamily="34" charset="0"/>
                <a:ea typeface="Heebo"/>
                <a:cs typeface="Calibri" panose="020F0502020204030204" pitchFamily="34" charset="0"/>
                <a:sym typeface="Heebo"/>
              </a:rPr>
              <a:t>והקהילה</a:t>
            </a:r>
            <a:r>
              <a:rPr lang="he-IL" sz="3600" dirty="0">
                <a:solidFill>
                  <a:schemeClr val="bg1"/>
                </a:solidFill>
                <a:latin typeface="Heebo"/>
                <a:ea typeface="Heebo"/>
                <a:cs typeface="Heebo"/>
                <a:sym typeface="Heebo"/>
              </a:rPr>
              <a:t> בתהליך האיסוף</a:t>
            </a:r>
            <a:endParaRPr sz="3300" noProof="1">
              <a:solidFill>
                <a:schemeClr val="bg1"/>
              </a:solidFill>
              <a:latin typeface="Calibri" panose="020F0502020204030204" pitchFamily="34" charset="0"/>
              <a:cs typeface="Calibri" panose="020F0502020204030204" pitchFamily="34" charset="0"/>
            </a:endParaRPr>
          </a:p>
        </p:txBody>
      </p:sp>
      <p:pic>
        <p:nvPicPr>
          <p:cNvPr id="15" name="תמונה 14">
            <a:extLst>
              <a:ext uri="{FF2B5EF4-FFF2-40B4-BE49-F238E27FC236}">
                <a16:creationId xmlns:a16="http://schemas.microsoft.com/office/drawing/2014/main" id="{9B8BD76B-BF4A-4D1D-AD24-C413635196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24" name="תמונה 23">
            <a:extLst>
              <a:ext uri="{FF2B5EF4-FFF2-40B4-BE49-F238E27FC236}">
                <a16:creationId xmlns:a16="http://schemas.microsoft.com/office/drawing/2014/main" id="{9CEBDE35-53E5-4E86-B908-AFBDBEEE04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17" name="תמונה 16">
            <a:hlinkClick r:id="rId5"/>
            <a:extLst>
              <a:ext uri="{FF2B5EF4-FFF2-40B4-BE49-F238E27FC236}">
                <a16:creationId xmlns:a16="http://schemas.microsoft.com/office/drawing/2014/main" id="{08ED4D3F-A869-4006-8772-A04C81B5B582}"/>
              </a:ext>
            </a:extLst>
          </p:cNvPr>
          <p:cNvPicPr>
            <a:picLocks noChangeAspect="1"/>
          </p:cNvPicPr>
          <p:nvPr/>
        </p:nvPicPr>
        <p:blipFill rotWithShape="1">
          <a:blip r:embed="rId6"/>
          <a:srcRect l="35077" t="17562" r="8265" b="10254"/>
          <a:stretch/>
        </p:blipFill>
        <p:spPr>
          <a:xfrm>
            <a:off x="1561514" y="1837360"/>
            <a:ext cx="5866661" cy="4202144"/>
          </a:xfrm>
          <a:prstGeom prst="rect">
            <a:avLst/>
          </a:prstGeom>
        </p:spPr>
      </p:pic>
      <p:sp>
        <p:nvSpPr>
          <p:cNvPr id="5" name="תיבת טקסט 4">
            <a:extLst>
              <a:ext uri="{FF2B5EF4-FFF2-40B4-BE49-F238E27FC236}">
                <a16:creationId xmlns:a16="http://schemas.microsoft.com/office/drawing/2014/main" id="{A399DA75-2164-437E-9C8A-4959A09F9FE2}"/>
              </a:ext>
            </a:extLst>
          </p:cNvPr>
          <p:cNvSpPr txBox="1"/>
          <p:nvPr/>
        </p:nvSpPr>
        <p:spPr>
          <a:xfrm>
            <a:off x="1281143" y="1051681"/>
            <a:ext cx="7609639" cy="6155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r" defTabSz="914400" rtl="0" fontAlgn="auto" latinLnBrk="1" hangingPunct="0">
              <a:lnSpc>
                <a:spcPct val="100000"/>
              </a:lnSpc>
              <a:spcBef>
                <a:spcPts val="0"/>
              </a:spcBef>
              <a:spcAft>
                <a:spcPts val="0"/>
              </a:spcAft>
              <a:buClrTx/>
              <a:buSzTx/>
              <a:buFontTx/>
              <a:buNone/>
              <a:tabLst/>
            </a:pPr>
            <a:r>
              <a:rPr lang="he-IL" sz="1700" dirty="0">
                <a:solidFill>
                  <a:srgbClr val="000000"/>
                </a:solidFill>
                <a:latin typeface="Calibri" panose="020F0502020204030204" pitchFamily="34" charset="0"/>
                <a:cs typeface="Calibri" panose="020F0502020204030204" pitchFamily="34" charset="0"/>
              </a:rPr>
              <a:t>ניתן להכין סרטון הסברה ולהפיץ לקהילה. </a:t>
            </a:r>
          </a:p>
          <a:p>
            <a:pPr marL="0" marR="0" indent="0" algn="r" defTabSz="914400" rtl="0" fontAlgn="auto" latinLnBrk="1" hangingPunct="0">
              <a:lnSpc>
                <a:spcPct val="100000"/>
              </a:lnSpc>
              <a:spcBef>
                <a:spcPts val="0"/>
              </a:spcBef>
              <a:spcAft>
                <a:spcPts val="0"/>
              </a:spcAft>
              <a:buClrTx/>
              <a:buSzTx/>
              <a:buFontTx/>
              <a:buNone/>
              <a:tabLst/>
            </a:pPr>
            <a:r>
              <a:rPr lang="he-IL" sz="1700" dirty="0">
                <a:solidFill>
                  <a:srgbClr val="000000"/>
                </a:solidFill>
                <a:latin typeface="Calibri" panose="020F0502020204030204" pitchFamily="34" charset="0"/>
                <a:cs typeface="Calibri" panose="020F0502020204030204" pitchFamily="34" charset="0"/>
              </a:rPr>
              <a:t>שלחו לנו את </a:t>
            </a:r>
            <a:r>
              <a:rPr lang="he-IL" sz="1700" dirty="0" err="1">
                <a:solidFill>
                  <a:srgbClr val="000000"/>
                </a:solidFill>
                <a:latin typeface="Calibri" panose="020F0502020204030204" pitchFamily="34" charset="0"/>
                <a:cs typeface="Calibri" panose="020F0502020204030204" pitchFamily="34" charset="0"/>
              </a:rPr>
              <a:t>ההסרטון</a:t>
            </a:r>
            <a:r>
              <a:rPr lang="he-IL" sz="1700" dirty="0">
                <a:solidFill>
                  <a:srgbClr val="000000"/>
                </a:solidFill>
                <a:latin typeface="Calibri" panose="020F0502020204030204" pitchFamily="34" charset="0"/>
                <a:cs typeface="Calibri" panose="020F0502020204030204" pitchFamily="34" charset="0"/>
              </a:rPr>
              <a:t> ונעלה לערוץ </a:t>
            </a:r>
            <a:r>
              <a:rPr lang="he-IL" sz="1700" dirty="0" err="1">
                <a:solidFill>
                  <a:srgbClr val="000000"/>
                </a:solidFill>
                <a:latin typeface="Calibri" panose="020F0502020204030204" pitchFamily="34" charset="0"/>
                <a:cs typeface="Calibri" panose="020F0502020204030204" pitchFamily="34" charset="0"/>
              </a:rPr>
              <a:t>היוטיוב</a:t>
            </a:r>
            <a:r>
              <a:rPr lang="he-IL" sz="1700" dirty="0">
                <a:solidFill>
                  <a:srgbClr val="000000"/>
                </a:solidFill>
                <a:latin typeface="Calibri" panose="020F0502020204030204" pitchFamily="34" charset="0"/>
                <a:cs typeface="Calibri" panose="020F0502020204030204" pitchFamily="34" charset="0"/>
              </a:rPr>
              <a:t> של </a:t>
            </a:r>
            <a:r>
              <a:rPr lang="he-IL" sz="1700" dirty="0" err="1">
                <a:solidFill>
                  <a:srgbClr val="000000"/>
                </a:solidFill>
                <a:latin typeface="Calibri" panose="020F0502020204030204" pitchFamily="34" charset="0"/>
                <a:cs typeface="Calibri" panose="020F0502020204030204" pitchFamily="34" charset="0"/>
              </a:rPr>
              <a:t>מ.א.י</a:t>
            </a:r>
            <a:endParaRPr kumimoji="0" lang="he-IL" sz="17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Tree>
    <p:extLst>
      <p:ext uri="{BB962C8B-B14F-4D97-AF65-F5344CB8AC3E}">
        <p14:creationId xmlns:p14="http://schemas.microsoft.com/office/powerpoint/2010/main" val="24244655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27.png"/>
          <p:cNvPicPr/>
          <p:nvPr/>
        </p:nvPicPr>
        <p:blipFill>
          <a:blip r:embed="rId2"/>
          <a:stretch>
            <a:fillRect/>
          </a:stretch>
        </p:blipFill>
        <p:spPr>
          <a:xfrm>
            <a:off x="1613411" y="904035"/>
            <a:ext cx="6181801" cy="5298686"/>
          </a:xfrm>
          <a:prstGeom prst="rect">
            <a:avLst/>
          </a:prstGeom>
          <a:ln w="12700">
            <a:miter lim="400000"/>
          </a:ln>
        </p:spPr>
      </p:pic>
      <p:sp>
        <p:nvSpPr>
          <p:cNvPr id="141" name="Shape 141"/>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42" name="Shape 142"/>
          <p:cNvSpPr/>
          <p:nvPr/>
        </p:nvSpPr>
        <p:spPr>
          <a:xfrm>
            <a:off x="2079171" y="381182"/>
            <a:ext cx="7056893" cy="431803"/>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143" name="Shape 143"/>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10</a:t>
            </a:r>
            <a:endParaRPr dirty="0"/>
          </a:p>
        </p:txBody>
      </p:sp>
      <p:pic>
        <p:nvPicPr>
          <p:cNvPr id="144" name="image2.jpeg"/>
          <p:cNvPicPr/>
          <p:nvPr/>
        </p:nvPicPr>
        <p:blipFill>
          <a:blip r:embed="rId3" cstate="screen">
            <a:extLst>
              <a:ext uri="{28A0092B-C50C-407E-A947-70E740481C1C}">
                <a14:useLocalDpi xmlns:a14="http://schemas.microsoft.com/office/drawing/2010/main"/>
              </a:ext>
            </a:extLst>
          </a:blip>
          <a:stretch>
            <a:fillRect/>
          </a:stretch>
        </p:blipFill>
        <p:spPr>
          <a:xfrm>
            <a:off x="8188325" y="6210300"/>
            <a:ext cx="533400" cy="531813"/>
          </a:xfrm>
          <a:prstGeom prst="rect">
            <a:avLst/>
          </a:prstGeom>
          <a:ln w="12700">
            <a:miter lim="400000"/>
          </a:ln>
        </p:spPr>
      </p:pic>
      <p:sp>
        <p:nvSpPr>
          <p:cNvPr id="145" name="Shape 145"/>
          <p:cNvSpPr>
            <a:spLocks noGrp="1"/>
          </p:cNvSpPr>
          <p:nvPr>
            <p:ph type="title"/>
          </p:nvPr>
        </p:nvSpPr>
        <p:spPr>
          <a:xfrm>
            <a:off x="2210034" y="293048"/>
            <a:ext cx="6550006" cy="590802"/>
          </a:xfrm>
          <a:prstGeom prst="rect">
            <a:avLst/>
          </a:prstGeom>
        </p:spPr>
        <p:txBody>
          <a:bodyPr lIns="0" tIns="0" rIns="0" bIns="0">
            <a:normAutofit/>
          </a:bodyPr>
          <a:lstStyle>
            <a:lvl1pPr algn="r" defTabSz="896111">
              <a:defRPr sz="3200">
                <a:solidFill>
                  <a:srgbClr val="FFFFFF"/>
                </a:solidFill>
                <a:latin typeface="Heebo"/>
                <a:ea typeface="Heebo"/>
                <a:cs typeface="Heebo"/>
                <a:sym typeface="Heebo"/>
              </a:defRPr>
            </a:lvl1pPr>
          </a:lstStyle>
          <a:p>
            <a:pPr lvl="0">
              <a:defRPr sz="1800">
                <a:solidFill>
                  <a:srgbClr val="000000"/>
                </a:solidFill>
              </a:defRPr>
            </a:pPr>
            <a:r>
              <a:rPr sz="3200" dirty="0">
                <a:solidFill>
                  <a:srgbClr val="FFFFFF"/>
                </a:solidFill>
                <a:latin typeface="Calibri" panose="020F0502020204030204" pitchFamily="34" charset="0"/>
                <a:cs typeface="Calibri" panose="020F0502020204030204" pitchFamily="34" charset="0"/>
              </a:rPr>
              <a:t>פעילות לא פוסחים על אף סוללה</a:t>
            </a:r>
          </a:p>
        </p:txBody>
      </p:sp>
      <p:grpSp>
        <p:nvGrpSpPr>
          <p:cNvPr id="2" name="Group 1">
            <a:extLst>
              <a:ext uri="{FF2B5EF4-FFF2-40B4-BE49-F238E27FC236}">
                <a16:creationId xmlns:a16="http://schemas.microsoft.com/office/drawing/2014/main" id="{35EABB3B-1E43-EB4D-9960-4FB3917841A5}"/>
              </a:ext>
            </a:extLst>
          </p:cNvPr>
          <p:cNvGrpSpPr/>
          <p:nvPr/>
        </p:nvGrpSpPr>
        <p:grpSpPr>
          <a:xfrm>
            <a:off x="2704959" y="1777890"/>
            <a:ext cx="3189435" cy="3189435"/>
            <a:chOff x="2704959" y="1777890"/>
            <a:chExt cx="3189435" cy="3189435"/>
          </a:xfrm>
        </p:grpSpPr>
        <p:sp>
          <p:nvSpPr>
            <p:cNvPr id="146" name="Shape 146"/>
            <p:cNvSpPr/>
            <p:nvPr/>
          </p:nvSpPr>
          <p:spPr>
            <a:xfrm>
              <a:off x="2704959" y="1777890"/>
              <a:ext cx="3189435" cy="318943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w="12700">
              <a:miter lim="400000"/>
            </a:ln>
          </p:spPr>
          <p:txBody>
            <a:bodyPr lIns="0" tIns="0" rIns="0" bIns="0"/>
            <a:lstStyle/>
            <a:p>
              <a:pPr lvl="0" algn="r">
                <a:defRPr>
                  <a:latin typeface="Calibri"/>
                  <a:ea typeface="Calibri"/>
                  <a:cs typeface="Calibri"/>
                  <a:sym typeface="Calibri"/>
                </a:defRPr>
              </a:pPr>
              <a:endParaRPr dirty="0"/>
            </a:p>
          </p:txBody>
        </p:sp>
        <p:sp>
          <p:nvSpPr>
            <p:cNvPr id="147" name="Shape 147"/>
            <p:cNvSpPr/>
            <p:nvPr/>
          </p:nvSpPr>
          <p:spPr>
            <a:xfrm>
              <a:off x="2704959" y="2451856"/>
              <a:ext cx="2632171" cy="184150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r" rtl="1">
                <a:spcBef>
                  <a:spcPts val="500"/>
                </a:spcBef>
              </a:pPr>
              <a:r>
                <a:rPr lang="he-IL" sz="2400" dirty="0">
                  <a:solidFill>
                    <a:srgbClr val="FFFFFF"/>
                  </a:solidFill>
                  <a:latin typeface="Calibri" panose="020F0502020204030204" pitchFamily="34" charset="0"/>
                  <a:ea typeface="Heebo"/>
                  <a:cs typeface="Calibri" panose="020F0502020204030204" pitchFamily="34" charset="0"/>
                  <a:sym typeface="Heebo"/>
                </a:rPr>
                <a:t>משקל</a:t>
              </a:r>
              <a:r>
                <a:rPr sz="2400" dirty="0">
                  <a:solidFill>
                    <a:srgbClr val="FFFFFF"/>
                  </a:solidFill>
                  <a:latin typeface="Calibri" panose="020F0502020204030204" pitchFamily="34" charset="0"/>
                  <a:ea typeface="Heebo"/>
                  <a:cs typeface="Calibri" panose="020F0502020204030204" pitchFamily="34" charset="0"/>
                  <a:sym typeface="Heebo"/>
                </a:rPr>
                <a:t> הסוללות שנאספו בבית ספר </a:t>
              </a:r>
              <a:br>
                <a:rPr sz="2400" dirty="0">
                  <a:solidFill>
                    <a:srgbClr val="FFFFFF"/>
                  </a:solidFill>
                  <a:latin typeface="Calibri" panose="020F0502020204030204" pitchFamily="34" charset="0"/>
                  <a:ea typeface="Heebo"/>
                  <a:cs typeface="Calibri" panose="020F0502020204030204" pitchFamily="34" charset="0"/>
                  <a:sym typeface="Heebo"/>
                </a:rPr>
              </a:br>
              <a:r>
                <a:rPr sz="2400" dirty="0">
                  <a:solidFill>
                    <a:srgbClr val="FFFFFF"/>
                  </a:solidFill>
                  <a:latin typeface="Calibri" panose="020F0502020204030204" pitchFamily="34" charset="0"/>
                  <a:ea typeface="Heebo"/>
                  <a:cs typeface="Calibri" panose="020F0502020204030204" pitchFamily="34" charset="0"/>
                  <a:sym typeface="Heebo"/>
                </a:rPr>
                <a:t>יתועד בגרף בעמוד הרשות באתר </a:t>
              </a:r>
              <a:br>
                <a:rPr sz="2400" dirty="0">
                  <a:solidFill>
                    <a:srgbClr val="FFFFFF"/>
                  </a:solidFill>
                  <a:latin typeface="Calibri" panose="020F0502020204030204" pitchFamily="34" charset="0"/>
                  <a:ea typeface="Heebo"/>
                  <a:cs typeface="Calibri" panose="020F0502020204030204" pitchFamily="34" charset="0"/>
                  <a:sym typeface="Heebo"/>
                </a:rPr>
              </a:br>
              <a:r>
                <a:rPr sz="2400" dirty="0">
                  <a:solidFill>
                    <a:srgbClr val="FFFFFF"/>
                  </a:solidFill>
                  <a:latin typeface="Calibri" panose="020F0502020204030204" pitchFamily="34" charset="0"/>
                  <a:ea typeface="Heebo"/>
                  <a:cs typeface="Calibri" panose="020F0502020204030204" pitchFamily="34" charset="0"/>
                  <a:sym typeface="Heebo"/>
                </a:rPr>
                <a:t>תאגיד מ.א.י.</a:t>
              </a:r>
            </a:p>
          </p:txBody>
        </p:sp>
      </p:grpSp>
      <p:pic>
        <p:nvPicPr>
          <p:cNvPr id="13" name="תמונה 12">
            <a:extLst>
              <a:ext uri="{FF2B5EF4-FFF2-40B4-BE49-F238E27FC236}">
                <a16:creationId xmlns:a16="http://schemas.microsoft.com/office/drawing/2014/main" id="{2FBE6B10-4F16-40B7-B1A9-473C2441A4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14" name="תמונה 13">
            <a:extLst>
              <a:ext uri="{FF2B5EF4-FFF2-40B4-BE49-F238E27FC236}">
                <a16:creationId xmlns:a16="http://schemas.microsoft.com/office/drawing/2014/main" id="{275FE38E-7ED5-4CAB-8248-3158D71625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
          </p:nvPr>
        </p:nvSpPr>
        <p:spPr>
          <a:xfrm>
            <a:off x="519112" y="1047031"/>
            <a:ext cx="8229601" cy="1219956"/>
          </a:xfrm>
          <a:prstGeom prst="rect">
            <a:avLst/>
          </a:prstGeom>
        </p:spPr>
        <p:txBody>
          <a:bodyPr lIns="0" tIns="0" rIns="0" bIns="0">
            <a:normAutofit/>
          </a:bodyPr>
          <a:lstStyle/>
          <a:p>
            <a:pPr marL="0" lvl="0" indent="0" rtl="1">
              <a:lnSpc>
                <a:spcPts val="2200"/>
              </a:lnSpc>
              <a:spcBef>
                <a:spcPts val="500"/>
              </a:spcBef>
              <a:buSzTx/>
              <a:buNone/>
              <a:defRPr sz="1800"/>
            </a:pPr>
            <a:r>
              <a:rPr lang="he-IL" sz="2400" dirty="0">
                <a:latin typeface="Calibri" panose="020F0502020204030204" pitchFamily="34" charset="0"/>
                <a:ea typeface="Heebo"/>
                <a:cs typeface="Calibri" panose="020F0502020204030204" pitchFamily="34" charset="0"/>
                <a:sym typeface="Heebo"/>
              </a:rPr>
              <a:t>בזכותכם נשמור על הסביבה מהסוללות המזהמות ונעשה </a:t>
            </a:r>
          </a:p>
          <a:p>
            <a:pPr marL="0" lvl="0" indent="0" rtl="1">
              <a:lnSpc>
                <a:spcPts val="2200"/>
              </a:lnSpc>
              <a:spcBef>
                <a:spcPts val="500"/>
              </a:spcBef>
              <a:buSzTx/>
              <a:buNone/>
              <a:defRPr sz="1800"/>
            </a:pPr>
            <a:r>
              <a:rPr lang="he-IL" sz="2400" dirty="0">
                <a:latin typeface="Calibri" panose="020F0502020204030204" pitchFamily="34" charset="0"/>
                <a:ea typeface="Heebo"/>
                <a:cs typeface="Calibri" panose="020F0502020204030204" pitchFamily="34" charset="0"/>
                <a:sym typeface="Heebo"/>
              </a:rPr>
              <a:t>שימוש חוזר בחומרי הגלם מהם הסוללות מורכבות.</a:t>
            </a:r>
          </a:p>
        </p:txBody>
      </p:sp>
      <p:sp>
        <p:nvSpPr>
          <p:cNvPr id="152" name="Shape 1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53" name="Shape 153"/>
          <p:cNvSpPr/>
          <p:nvPr/>
        </p:nvSpPr>
        <p:spPr>
          <a:xfrm>
            <a:off x="2035629" y="388369"/>
            <a:ext cx="7100435"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grpSp>
        <p:nvGrpSpPr>
          <p:cNvPr id="156" name="Group 156"/>
          <p:cNvGrpSpPr/>
          <p:nvPr/>
        </p:nvGrpSpPr>
        <p:grpSpPr>
          <a:xfrm>
            <a:off x="2481260" y="2479448"/>
            <a:ext cx="3854453" cy="3887887"/>
            <a:chOff x="0" y="-48"/>
            <a:chExt cx="3854451" cy="3887886"/>
          </a:xfrm>
        </p:grpSpPr>
        <p:sp>
          <p:nvSpPr>
            <p:cNvPr id="154" name="Shape 154"/>
            <p:cNvSpPr/>
            <p:nvPr/>
          </p:nvSpPr>
          <p:spPr>
            <a:xfrm>
              <a:off x="50705" y="-49"/>
              <a:ext cx="3759011" cy="375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A8CD2"/>
            </a:solidFill>
            <a:ln w="12700" cap="flat">
              <a:noFill/>
              <a:miter lim="400000"/>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dirty="0"/>
            </a:p>
          </p:txBody>
        </p:sp>
        <p:pic>
          <p:nvPicPr>
            <p:cNvPr id="155" name="image4.png"/>
            <p:cNvPicPr/>
            <p:nvPr/>
          </p:nvPicPr>
          <p:blipFill>
            <a:blip r:embed="rId2"/>
            <a:stretch>
              <a:fillRect/>
            </a:stretch>
          </p:blipFill>
          <p:spPr>
            <a:xfrm>
              <a:off x="0" y="32808"/>
              <a:ext cx="3854452" cy="3855030"/>
            </a:xfrm>
            <a:prstGeom prst="rect">
              <a:avLst/>
            </a:prstGeom>
            <a:ln w="12700" cap="flat">
              <a:noFill/>
              <a:miter lim="400000"/>
            </a:ln>
            <a:effectLst/>
          </p:spPr>
        </p:pic>
      </p:grpSp>
      <p:sp>
        <p:nvSpPr>
          <p:cNvPr id="157" name="Shape 157"/>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a:t>11</a:t>
            </a:r>
            <a:endParaRPr dirty="0"/>
          </a:p>
        </p:txBody>
      </p:sp>
      <p:pic>
        <p:nvPicPr>
          <p:cNvPr id="158" name="image2.jpeg"/>
          <p:cNvPicPr/>
          <p:nvPr/>
        </p:nvPicPr>
        <p:blipFill>
          <a:blip r:embed="rId3" cstate="screen">
            <a:extLst>
              <a:ext uri="{28A0092B-C50C-407E-A947-70E740481C1C}">
                <a14:useLocalDpi xmlns:a14="http://schemas.microsoft.com/office/drawing/2010/main"/>
              </a:ext>
            </a:extLst>
          </a:blip>
          <a:stretch>
            <a:fillRect/>
          </a:stretch>
        </p:blipFill>
        <p:spPr>
          <a:xfrm>
            <a:off x="8188325" y="6210300"/>
            <a:ext cx="533400" cy="531813"/>
          </a:xfrm>
          <a:prstGeom prst="rect">
            <a:avLst/>
          </a:prstGeom>
          <a:ln w="12700">
            <a:miter lim="400000"/>
          </a:ln>
        </p:spPr>
      </p:pic>
      <p:sp>
        <p:nvSpPr>
          <p:cNvPr id="159" name="Shape 159"/>
          <p:cNvSpPr/>
          <p:nvPr/>
        </p:nvSpPr>
        <p:spPr>
          <a:xfrm>
            <a:off x="4473803" y="311374"/>
            <a:ext cx="4999040" cy="5857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a:defRPr sz="3300">
                <a:solidFill>
                  <a:srgbClr val="FFFFFF"/>
                </a:solidFill>
                <a:latin typeface="Arial"/>
                <a:ea typeface="Arial"/>
                <a:cs typeface="Arial"/>
                <a:sym typeface="Arial"/>
              </a:defRPr>
            </a:lvl1pPr>
          </a:lstStyle>
          <a:p>
            <a:pPr lvl="0">
              <a:defRPr sz="1800">
                <a:solidFill>
                  <a:srgbClr val="000000"/>
                </a:solidFill>
              </a:defRPr>
            </a:pPr>
            <a:r>
              <a:rPr sz="3300" noProof="1">
                <a:solidFill>
                  <a:srgbClr val="FFFFFF"/>
                </a:solidFill>
                <a:latin typeface="Calibri" panose="020F0502020204030204" pitchFamily="34" charset="0"/>
                <a:cs typeface="Calibri" panose="020F0502020204030204" pitchFamily="34" charset="0"/>
              </a:rPr>
              <a:t>תרומה לסביבה ולקהילה </a:t>
            </a:r>
          </a:p>
        </p:txBody>
      </p:sp>
      <p:pic>
        <p:nvPicPr>
          <p:cNvPr id="161" name="image28.png"/>
          <p:cNvPicPr/>
          <p:nvPr/>
        </p:nvPicPr>
        <p:blipFill>
          <a:blip r:embed="rId4"/>
          <a:stretch>
            <a:fillRect/>
          </a:stretch>
        </p:blipFill>
        <p:spPr>
          <a:xfrm>
            <a:off x="4206761" y="2013496"/>
            <a:ext cx="3107872" cy="3138342"/>
          </a:xfrm>
          <a:prstGeom prst="rect">
            <a:avLst/>
          </a:prstGeom>
          <a:ln w="12700">
            <a:miter lim="400000"/>
          </a:ln>
        </p:spPr>
      </p:pic>
      <p:pic>
        <p:nvPicPr>
          <p:cNvPr id="15" name="תמונה 14">
            <a:extLst>
              <a:ext uri="{FF2B5EF4-FFF2-40B4-BE49-F238E27FC236}">
                <a16:creationId xmlns:a16="http://schemas.microsoft.com/office/drawing/2014/main" id="{9B8BD76B-BF4A-4D1D-AD24-C413635196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16" name="תמונה 15">
            <a:extLst>
              <a:ext uri="{FF2B5EF4-FFF2-40B4-BE49-F238E27FC236}">
                <a16:creationId xmlns:a16="http://schemas.microsoft.com/office/drawing/2014/main" id="{199E7FC7-4C0C-4D45-9687-9EF9387EF9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p:nvPr/>
        </p:nvSpPr>
        <p:spPr>
          <a:xfrm>
            <a:off x="2253344" y="399252"/>
            <a:ext cx="6882720" cy="431802"/>
          </a:xfrm>
          <a:prstGeom prst="rect">
            <a:avLst/>
          </a:prstGeom>
          <a:solidFill>
            <a:srgbClr val="8ABE40"/>
          </a:solidFill>
          <a:ln w="12700">
            <a:miter lim="400000"/>
          </a:ln>
        </p:spPr>
        <p:txBody>
          <a:bodyPr lIns="0" tIns="0" rIns="0" bIns="0" anchor="ctr"/>
          <a:lstStyle/>
          <a:p>
            <a:pPr lvl="0" algn="ctr" rtl="0">
              <a:defRPr>
                <a:solidFill>
                  <a:srgbClr val="FFFFFF"/>
                </a:solidFill>
                <a:latin typeface="Calibri"/>
                <a:ea typeface="Calibri"/>
                <a:cs typeface="Calibri"/>
                <a:sym typeface="Calibri"/>
              </a:defRPr>
            </a:pPr>
            <a:endParaRPr dirty="0"/>
          </a:p>
        </p:txBody>
      </p:sp>
      <p:sp>
        <p:nvSpPr>
          <p:cNvPr id="20" name="Shape 20"/>
          <p:cNvSpPr>
            <a:spLocks noGrp="1"/>
          </p:cNvSpPr>
          <p:nvPr>
            <p:ph type="title"/>
          </p:nvPr>
        </p:nvSpPr>
        <p:spPr>
          <a:xfrm>
            <a:off x="3432287" y="316057"/>
            <a:ext cx="5349195" cy="566059"/>
          </a:xfrm>
          <a:prstGeom prst="rect">
            <a:avLst/>
          </a:prstGeom>
        </p:spPr>
        <p:txBody>
          <a:bodyPr lIns="0" tIns="0" rIns="0" bIns="0">
            <a:normAutofit/>
          </a:bodyPr>
          <a:lstStyle>
            <a:lvl1pPr algn="r" defTabSz="868680">
              <a:defRPr sz="3100">
                <a:solidFill>
                  <a:srgbClr val="FFFFFF"/>
                </a:solidFill>
                <a:latin typeface="Heebo"/>
                <a:ea typeface="Heebo"/>
                <a:cs typeface="Heebo"/>
                <a:sym typeface="Heebo"/>
              </a:defRPr>
            </a:lvl1pPr>
          </a:lstStyle>
          <a:p>
            <a:pPr lvl="0">
              <a:defRPr sz="1800">
                <a:solidFill>
                  <a:srgbClr val="000000"/>
                </a:solidFill>
              </a:defRPr>
            </a:pPr>
            <a:r>
              <a:rPr lang="he-IL" sz="3100" dirty="0">
                <a:solidFill>
                  <a:srgbClr val="FFFFFF"/>
                </a:solidFill>
                <a:latin typeface="Calibri" panose="020F0502020204030204" pitchFamily="34" charset="0"/>
                <a:cs typeface="Calibri" panose="020F0502020204030204" pitchFamily="34" charset="0"/>
              </a:rPr>
              <a:t>כל מיחזור מתחיל בסיפור</a:t>
            </a:r>
          </a:p>
        </p:txBody>
      </p:sp>
      <p:sp>
        <p:nvSpPr>
          <p:cNvPr id="21" name="Shape 21"/>
          <p:cNvSpPr/>
          <p:nvPr/>
        </p:nvSpPr>
        <p:spPr>
          <a:xfrm>
            <a:off x="-1" y="6770685"/>
            <a:ext cx="9136065" cy="87315"/>
          </a:xfrm>
          <a:prstGeom prst="rect">
            <a:avLst/>
          </a:prstGeom>
          <a:solidFill>
            <a:srgbClr val="0D0D0D"/>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22" name="Shape 22"/>
          <p:cNvSpPr/>
          <p:nvPr/>
        </p:nvSpPr>
        <p:spPr>
          <a:xfrm>
            <a:off x="8388350" y="6420414"/>
            <a:ext cx="1019175" cy="2592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dirty="0"/>
              <a:t>2</a:t>
            </a:r>
          </a:p>
        </p:txBody>
      </p:sp>
      <p:sp>
        <p:nvSpPr>
          <p:cNvPr id="23" name="Shape 23"/>
          <p:cNvSpPr/>
          <p:nvPr/>
        </p:nvSpPr>
        <p:spPr>
          <a:xfrm>
            <a:off x="537592" y="3544143"/>
            <a:ext cx="5705782" cy="30886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r" rtl="1">
              <a:lnSpc>
                <a:spcPct val="115000"/>
              </a:lnSpc>
              <a:spcBef>
                <a:spcPts val="1000"/>
              </a:spcBef>
            </a:pPr>
            <a:endParaRPr lang="he-IL" sz="1300" dirty="0">
              <a:latin typeface="Calibri" panose="020F0502020204030204" pitchFamily="34" charset="0"/>
              <a:ea typeface="Calibri"/>
              <a:cs typeface="Calibri" panose="020F0502020204030204" pitchFamily="34" charset="0"/>
              <a:sym typeface="Calibri"/>
            </a:endParaRPr>
          </a:p>
        </p:txBody>
      </p:sp>
      <p:pic>
        <p:nvPicPr>
          <p:cNvPr id="24" name="image2.jpeg"/>
          <p:cNvPicPr/>
          <p:nvPr/>
        </p:nvPicPr>
        <p:blipFill>
          <a:blip r:embed="rId2" cstate="screen">
            <a:extLst>
              <a:ext uri="{28A0092B-C50C-407E-A947-70E740481C1C}">
                <a14:useLocalDpi xmlns:a14="http://schemas.microsoft.com/office/drawing/2010/main"/>
              </a:ext>
            </a:extLst>
          </a:blip>
          <a:stretch>
            <a:fillRect/>
          </a:stretch>
        </p:blipFill>
        <p:spPr>
          <a:xfrm>
            <a:off x="8208960" y="6186487"/>
            <a:ext cx="533403" cy="533403"/>
          </a:xfrm>
          <a:prstGeom prst="rect">
            <a:avLst/>
          </a:prstGeom>
          <a:ln w="12700">
            <a:miter lim="400000"/>
          </a:ln>
        </p:spPr>
      </p:pic>
      <p:pic>
        <p:nvPicPr>
          <p:cNvPr id="10" name="image28.png">
            <a:extLst>
              <a:ext uri="{FF2B5EF4-FFF2-40B4-BE49-F238E27FC236}">
                <a16:creationId xmlns:a16="http://schemas.microsoft.com/office/drawing/2014/main" id="{ABEA9CA4-B6DC-864F-9EC1-09EA5758D40C}"/>
              </a:ext>
            </a:extLst>
          </p:cNvPr>
          <p:cNvPicPr/>
          <p:nvPr/>
        </p:nvPicPr>
        <p:blipFill>
          <a:blip r:embed="rId3" cstate="screen">
            <a:extLst>
              <a:ext uri="{28A0092B-C50C-407E-A947-70E740481C1C}">
                <a14:useLocalDpi xmlns:a14="http://schemas.microsoft.com/office/drawing/2010/main"/>
              </a:ext>
            </a:extLst>
          </a:blip>
          <a:stretch>
            <a:fillRect/>
          </a:stretch>
        </p:blipFill>
        <p:spPr>
          <a:xfrm>
            <a:off x="6638243" y="2278017"/>
            <a:ext cx="2256520" cy="2278643"/>
          </a:xfrm>
          <a:prstGeom prst="rect">
            <a:avLst/>
          </a:prstGeom>
          <a:ln w="12700">
            <a:miter lim="400000"/>
          </a:ln>
        </p:spPr>
      </p:pic>
      <p:sp>
        <p:nvSpPr>
          <p:cNvPr id="2" name="Rectangle 1">
            <a:extLst>
              <a:ext uri="{FF2B5EF4-FFF2-40B4-BE49-F238E27FC236}">
                <a16:creationId xmlns:a16="http://schemas.microsoft.com/office/drawing/2014/main" id="{E10B7227-EF99-0842-9467-58669864D5FB}"/>
              </a:ext>
            </a:extLst>
          </p:cNvPr>
          <p:cNvSpPr/>
          <p:nvPr/>
        </p:nvSpPr>
        <p:spPr>
          <a:xfrm>
            <a:off x="249237" y="1139557"/>
            <a:ext cx="6048568" cy="4201150"/>
          </a:xfrm>
          <a:prstGeom prst="rect">
            <a:avLst/>
          </a:prstGeom>
        </p:spPr>
        <p:txBody>
          <a:bodyPr wrap="square">
            <a:spAutoFit/>
          </a:bodyPr>
          <a:lstStyle/>
          <a:p>
            <a:pPr rtl="1"/>
            <a:r>
              <a:rPr lang="he-IL" sz="1400" dirty="0"/>
              <a:t>הסיפור שלנו מתחיל משיחה טלפונית שהתקבלה למשרדי תאגיד </a:t>
            </a:r>
            <a:r>
              <a:rPr lang="he-IL" sz="1400" dirty="0" err="1"/>
              <a:t>מ.א.י</a:t>
            </a:r>
            <a:r>
              <a:rPr lang="he-IL" sz="1400" dirty="0"/>
              <a:t> – </a:t>
            </a:r>
          </a:p>
          <a:p>
            <a:pPr rtl="1"/>
            <a:r>
              <a:rPr lang="he-IL" sz="1400" dirty="0" err="1"/>
              <a:t>מיחזור</a:t>
            </a:r>
            <a:r>
              <a:rPr lang="he-IL" sz="1400" dirty="0"/>
              <a:t> אלקטרוניקה לישראל.</a:t>
            </a:r>
          </a:p>
          <a:p>
            <a:pPr rtl="1"/>
            <a:endParaRPr lang="he-IL" sz="1400" dirty="0"/>
          </a:p>
          <a:p>
            <a:pPr rtl="1"/>
            <a:r>
              <a:rPr lang="he-IL" sz="1400" dirty="0"/>
              <a:t>על הקו היו ילד וילדה שסיפרו לנו כך: </a:t>
            </a:r>
          </a:p>
          <a:p>
            <a:pPr rtl="1"/>
            <a:r>
              <a:rPr lang="he-IL" sz="1400" dirty="0"/>
              <a:t>אנו לומדים באופן קבוע אל חשיבות השמירה על הסביבה </a:t>
            </a:r>
            <a:r>
              <a:rPr lang="he-IL" sz="1400" dirty="0" err="1"/>
              <a:t>ומיחזור</a:t>
            </a:r>
            <a:r>
              <a:rPr lang="he-IL" sz="1400" dirty="0"/>
              <a:t> בבית הספר והנושא </a:t>
            </a:r>
          </a:p>
          <a:p>
            <a:pPr rtl="1"/>
            <a:r>
              <a:rPr lang="he-IL" sz="1400" dirty="0"/>
              <a:t>מאוד קרוב לליבנו ואנו משתדלים להפחית את הפסולת ולמחזר. </a:t>
            </a:r>
          </a:p>
          <a:p>
            <a:endParaRPr lang="he-IL" sz="1400" dirty="0"/>
          </a:p>
          <a:p>
            <a:pPr rtl="1"/>
            <a:r>
              <a:rPr lang="he-IL" sz="1400" dirty="0"/>
              <a:t>השנה לקראת חג הפסח כבכל שנה בבית כל המשפחה החלה לנקות ולסדר. </a:t>
            </a:r>
            <a:br>
              <a:rPr lang="en-US" sz="1400" dirty="0"/>
            </a:br>
            <a:r>
              <a:rPr lang="he-IL" sz="1400" dirty="0"/>
              <a:t>למיין חפצים להם אנו לא זקוקים: להשליכם לתרומה, </a:t>
            </a:r>
            <a:r>
              <a:rPr lang="he-IL" sz="1400" dirty="0" err="1"/>
              <a:t>למיחזור</a:t>
            </a:r>
            <a:r>
              <a:rPr lang="he-IL" sz="1400" dirty="0"/>
              <a:t> או לאשפה.</a:t>
            </a:r>
            <a:br>
              <a:rPr lang="he-IL" sz="1400" dirty="0"/>
            </a:br>
            <a:r>
              <a:rPr lang="he-IL" sz="1400" dirty="0"/>
              <a:t>את הפסולת האלקטרונית הבאנו למוקד האיסוף בבית הספר. </a:t>
            </a:r>
          </a:p>
          <a:p>
            <a:pPr rtl="1"/>
            <a:r>
              <a:rPr lang="he-IL" sz="1400" dirty="0"/>
              <a:t>באחד הימים מצאנו במגירה סוללות ישנות הן היו נורא משונות. </a:t>
            </a:r>
          </a:p>
          <a:p>
            <a:pPr rtl="1"/>
            <a:r>
              <a:rPr lang="he-IL" sz="1400" dirty="0"/>
              <a:t>יצאה מהן אבקה לבנה, אחת קצת נרטבה ונוצרה עליה חלודה. </a:t>
            </a:r>
          </a:p>
          <a:p>
            <a:pPr rtl="1"/>
            <a:endParaRPr lang="he-IL" sz="1400" dirty="0"/>
          </a:p>
          <a:p>
            <a:pPr rtl="1"/>
            <a:r>
              <a:rPr lang="he-IL" sz="1400" dirty="0"/>
              <a:t>הבאנו אותן לבית הספר והראנו למורה והיא סיפרה שהסוללות מזיקות נורא. </a:t>
            </a:r>
          </a:p>
          <a:p>
            <a:pPr rtl="1"/>
            <a:r>
              <a:rPr lang="he-IL" sz="1400" dirty="0"/>
              <a:t>הן אומנם קטנות ובטעות ניתן עליהם לפסוח - לא לזרוק אותן </a:t>
            </a:r>
            <a:r>
              <a:rPr lang="he-IL" sz="1400" dirty="0" err="1"/>
              <a:t>למיחזור</a:t>
            </a:r>
            <a:r>
              <a:rPr lang="he-IL" sz="1400" dirty="0"/>
              <a:t> , לשכוח. </a:t>
            </a:r>
            <a:br>
              <a:rPr lang="en-US" sz="1400" dirty="0"/>
            </a:br>
            <a:r>
              <a:rPr lang="he-IL" sz="1400" dirty="0"/>
              <a:t>אך הן מחמיצות ומאוד רעילות וכמה שהן קטנות הן מזיקות כמו גדולות. </a:t>
            </a:r>
            <a:br>
              <a:rPr lang="en-US" sz="1400" dirty="0"/>
            </a:br>
            <a:r>
              <a:rPr lang="he-IL" sz="1400" dirty="0"/>
              <a:t>כל הילדים הופתעו כמה הסוללות מזהמות </a:t>
            </a:r>
            <a:r>
              <a:rPr lang="he-IL" sz="1400" dirty="0" err="1"/>
              <a:t>ווהחלטנו</a:t>
            </a:r>
            <a:r>
              <a:rPr lang="he-IL" sz="1400" dirty="0"/>
              <a:t> את המציאות לשנות :</a:t>
            </a:r>
          </a:p>
          <a:p>
            <a:pPr rtl="1"/>
            <a:endParaRPr lang="he-IL" sz="1400" dirty="0"/>
          </a:p>
          <a:p>
            <a:pPr rtl="1"/>
            <a:r>
              <a:rPr lang="he-IL" sz="1500" b="1" dirty="0">
                <a:solidFill>
                  <a:schemeClr val="tx1"/>
                </a:solidFill>
              </a:rPr>
              <a:t>פעילות בית ספרית לאיסוף סוללות – "לא פוסחים על אף סוללה"</a:t>
            </a:r>
            <a:endParaRPr lang="he-IL" sz="1500" dirty="0">
              <a:solidFill>
                <a:schemeClr val="tx1"/>
              </a:solidFill>
            </a:endParaRPr>
          </a:p>
        </p:txBody>
      </p:sp>
      <p:cxnSp>
        <p:nvCxnSpPr>
          <p:cNvPr id="4" name="Straight Connector 3">
            <a:extLst>
              <a:ext uri="{FF2B5EF4-FFF2-40B4-BE49-F238E27FC236}">
                <a16:creationId xmlns:a16="http://schemas.microsoft.com/office/drawing/2014/main" id="{AA06CC20-8E57-2B4D-8424-F4690E7AC873}"/>
              </a:ext>
            </a:extLst>
          </p:cNvPr>
          <p:cNvCxnSpPr/>
          <p:nvPr/>
        </p:nvCxnSpPr>
        <p:spPr>
          <a:xfrm>
            <a:off x="6389915" y="1224474"/>
            <a:ext cx="0" cy="4962013"/>
          </a:xfrm>
          <a:prstGeom prst="line">
            <a:avLst/>
          </a:prstGeom>
          <a:noFill/>
          <a:ln w="25400" cap="flat">
            <a:solidFill>
              <a:srgbClr val="92D050"/>
            </a:solidFill>
            <a:prstDash val="solid"/>
            <a:bevel/>
          </a:ln>
          <a:effectLst/>
        </p:spPr>
        <p:style>
          <a:lnRef idx="0">
            <a:scrgbClr r="0" g="0" b="0"/>
          </a:lnRef>
          <a:fillRef idx="0">
            <a:scrgbClr r="0" g="0" b="0"/>
          </a:fillRef>
          <a:effectRef idx="0">
            <a:scrgbClr r="0" g="0" b="0"/>
          </a:effectRef>
          <a:fontRef idx="none"/>
        </p:style>
      </p:cxnSp>
      <p:pic>
        <p:nvPicPr>
          <p:cNvPr id="14" name="תמונה 13">
            <a:extLst>
              <a:ext uri="{FF2B5EF4-FFF2-40B4-BE49-F238E27FC236}">
                <a16:creationId xmlns:a16="http://schemas.microsoft.com/office/drawing/2014/main" id="{D83A632C-E63E-4FAD-8266-4CAC0891AC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15" name="תמונה 14">
            <a:extLst>
              <a:ext uri="{FF2B5EF4-FFF2-40B4-BE49-F238E27FC236}">
                <a16:creationId xmlns:a16="http://schemas.microsoft.com/office/drawing/2014/main" id="{06246C6C-6D31-41B8-B73B-2AB287FC75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30"/>
          <p:cNvGrpSpPr/>
          <p:nvPr/>
        </p:nvGrpSpPr>
        <p:grpSpPr>
          <a:xfrm>
            <a:off x="3875087" y="3103478"/>
            <a:ext cx="3254379" cy="3283038"/>
            <a:chOff x="0" y="-41"/>
            <a:chExt cx="3254378" cy="3283037"/>
          </a:xfrm>
        </p:grpSpPr>
        <p:sp>
          <p:nvSpPr>
            <p:cNvPr id="28" name="Shape 28"/>
            <p:cNvSpPr/>
            <p:nvPr/>
          </p:nvSpPr>
          <p:spPr>
            <a:xfrm>
              <a:off x="42780" y="-42"/>
              <a:ext cx="3173419" cy="317341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A8CD2"/>
            </a:solidFill>
            <a:ln w="12700" cap="flat">
              <a:noFill/>
              <a:miter lim="400000"/>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dirty="0"/>
            </a:p>
          </p:txBody>
        </p:sp>
        <p:pic>
          <p:nvPicPr>
            <p:cNvPr id="29" name="image4.png"/>
            <p:cNvPicPr/>
            <p:nvPr/>
          </p:nvPicPr>
          <p:blipFill>
            <a:blip r:embed="rId2"/>
            <a:stretch>
              <a:fillRect/>
            </a:stretch>
          </p:blipFill>
          <p:spPr>
            <a:xfrm>
              <a:off x="-1" y="27705"/>
              <a:ext cx="3254380" cy="3255291"/>
            </a:xfrm>
            <a:prstGeom prst="rect">
              <a:avLst/>
            </a:prstGeom>
            <a:ln w="12700" cap="flat">
              <a:noFill/>
              <a:miter lim="400000"/>
            </a:ln>
            <a:effectLst/>
          </p:spPr>
        </p:pic>
      </p:grpSp>
      <p:grpSp>
        <p:nvGrpSpPr>
          <p:cNvPr id="33" name="Group 33"/>
          <p:cNvGrpSpPr/>
          <p:nvPr/>
        </p:nvGrpSpPr>
        <p:grpSpPr>
          <a:xfrm>
            <a:off x="3875084" y="3125702"/>
            <a:ext cx="3314623" cy="3262400"/>
            <a:chOff x="-1" y="-42"/>
            <a:chExt cx="3314621" cy="3262398"/>
          </a:xfrm>
        </p:grpSpPr>
        <p:sp>
          <p:nvSpPr>
            <p:cNvPr id="31" name="Shape 31"/>
            <p:cNvSpPr/>
            <p:nvPr/>
          </p:nvSpPr>
          <p:spPr>
            <a:xfrm>
              <a:off x="53893" y="-43"/>
              <a:ext cx="3260728" cy="32621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84807"/>
            </a:solidFill>
            <a:ln w="12700" cap="flat">
              <a:noFill/>
              <a:miter lim="400000"/>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dirty="0"/>
            </a:p>
          </p:txBody>
        </p:sp>
        <p:pic>
          <p:nvPicPr>
            <p:cNvPr id="32" name="image5.png"/>
            <p:cNvPicPr/>
            <p:nvPr/>
          </p:nvPicPr>
          <p:blipFill>
            <a:blip r:embed="rId3"/>
            <a:stretch>
              <a:fillRect/>
            </a:stretch>
          </p:blipFill>
          <p:spPr>
            <a:xfrm>
              <a:off x="-2" y="1124"/>
              <a:ext cx="3258601" cy="3261233"/>
            </a:xfrm>
            <a:prstGeom prst="rect">
              <a:avLst/>
            </a:prstGeom>
            <a:ln w="12700" cap="flat">
              <a:noFill/>
              <a:miter lim="400000"/>
            </a:ln>
            <a:effectLst/>
          </p:spPr>
        </p:pic>
      </p:grpSp>
      <p:sp>
        <p:nvSpPr>
          <p:cNvPr id="34" name="Shape 34"/>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36" name="Shape 36"/>
          <p:cNvSpPr/>
          <p:nvPr/>
        </p:nvSpPr>
        <p:spPr>
          <a:xfrm>
            <a:off x="8388350" y="6420413"/>
            <a:ext cx="1019175" cy="2592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dirty="0"/>
              <a:t>3</a:t>
            </a:r>
          </a:p>
        </p:txBody>
      </p:sp>
      <p:pic>
        <p:nvPicPr>
          <p:cNvPr id="37" name="image2.jpeg"/>
          <p:cNvPicPr/>
          <p:nvPr/>
        </p:nvPicPr>
        <p:blipFill>
          <a:blip r:embed="rId4" cstate="screen">
            <a:extLst>
              <a:ext uri="{28A0092B-C50C-407E-A947-70E740481C1C}">
                <a14:useLocalDpi xmlns:a14="http://schemas.microsoft.com/office/drawing/2010/main"/>
              </a:ext>
            </a:extLst>
          </a:blip>
          <a:stretch>
            <a:fillRect/>
          </a:stretch>
        </p:blipFill>
        <p:spPr>
          <a:xfrm>
            <a:off x="8178800" y="6165850"/>
            <a:ext cx="531813" cy="531813"/>
          </a:xfrm>
          <a:prstGeom prst="rect">
            <a:avLst/>
          </a:prstGeom>
          <a:ln w="12700">
            <a:miter lim="400000"/>
          </a:ln>
        </p:spPr>
      </p:pic>
      <p:pic>
        <p:nvPicPr>
          <p:cNvPr id="39" name="image8.png"/>
          <p:cNvPicPr/>
          <p:nvPr/>
        </p:nvPicPr>
        <p:blipFill>
          <a:blip r:embed="rId5" cstate="screen">
            <a:extLst>
              <a:ext uri="{28A0092B-C50C-407E-A947-70E740481C1C}">
                <a14:useLocalDpi xmlns:a14="http://schemas.microsoft.com/office/drawing/2010/main"/>
              </a:ext>
            </a:extLst>
          </a:blip>
          <a:stretch>
            <a:fillRect/>
          </a:stretch>
        </p:blipFill>
        <p:spPr>
          <a:xfrm>
            <a:off x="4513471" y="1173134"/>
            <a:ext cx="1707703" cy="2001499"/>
          </a:xfrm>
          <a:prstGeom prst="rect">
            <a:avLst/>
          </a:prstGeom>
          <a:ln w="12700">
            <a:miter lim="400000"/>
          </a:ln>
        </p:spPr>
      </p:pic>
      <p:pic>
        <p:nvPicPr>
          <p:cNvPr id="40" name="image9.png"/>
          <p:cNvPicPr/>
          <p:nvPr/>
        </p:nvPicPr>
        <p:blipFill>
          <a:blip r:embed="rId6" cstate="screen">
            <a:extLst>
              <a:ext uri="{28A0092B-C50C-407E-A947-70E740481C1C}">
                <a14:useLocalDpi xmlns:a14="http://schemas.microsoft.com/office/drawing/2010/main"/>
              </a:ext>
            </a:extLst>
          </a:blip>
          <a:stretch>
            <a:fillRect/>
          </a:stretch>
        </p:blipFill>
        <p:spPr>
          <a:xfrm rot="20326100">
            <a:off x="4416484" y="3457770"/>
            <a:ext cx="409006" cy="262933"/>
          </a:xfrm>
          <a:prstGeom prst="rect">
            <a:avLst/>
          </a:prstGeom>
          <a:ln w="12700">
            <a:miter lim="400000"/>
          </a:ln>
        </p:spPr>
      </p:pic>
      <p:sp>
        <p:nvSpPr>
          <p:cNvPr id="43" name="Shape 43"/>
          <p:cNvSpPr/>
          <p:nvPr/>
        </p:nvSpPr>
        <p:spPr>
          <a:xfrm>
            <a:off x="2253343" y="362830"/>
            <a:ext cx="6886575" cy="431802"/>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44" name="Shape 44"/>
          <p:cNvSpPr/>
          <p:nvPr/>
        </p:nvSpPr>
        <p:spPr>
          <a:xfrm>
            <a:off x="3399518" y="274706"/>
            <a:ext cx="5349195" cy="56605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defTabSz="868680">
              <a:defRPr sz="3100">
                <a:solidFill>
                  <a:srgbClr val="FFFFFF"/>
                </a:solidFill>
                <a:latin typeface="Heebo"/>
                <a:ea typeface="Heebo"/>
                <a:cs typeface="Heebo"/>
                <a:sym typeface="Heebo"/>
              </a:defRPr>
            </a:lvl1pPr>
          </a:lstStyle>
          <a:p>
            <a:pPr lvl="0">
              <a:defRPr sz="1800">
                <a:solidFill>
                  <a:srgbClr val="000000"/>
                </a:solidFill>
              </a:defRPr>
            </a:pPr>
            <a:r>
              <a:rPr lang="he-IL" sz="3100" dirty="0">
                <a:solidFill>
                  <a:srgbClr val="FFFFFF"/>
                </a:solidFill>
                <a:latin typeface="Calibri" panose="020F0502020204030204" pitchFamily="34" charset="0"/>
                <a:cs typeface="Calibri" panose="020F0502020204030204" pitchFamily="34" charset="0"/>
              </a:rPr>
              <a:t>כל מיחזור מתחיל בסיפור</a:t>
            </a:r>
          </a:p>
        </p:txBody>
      </p:sp>
      <p:pic>
        <p:nvPicPr>
          <p:cNvPr id="38" name="image7.png"/>
          <p:cNvPicPr/>
          <p:nvPr/>
        </p:nvPicPr>
        <p:blipFill>
          <a:blip r:embed="rId7" cstate="screen">
            <a:extLst>
              <a:ext uri="{28A0092B-C50C-407E-A947-70E740481C1C}">
                <a14:useLocalDpi xmlns:a14="http://schemas.microsoft.com/office/drawing/2010/main"/>
              </a:ext>
            </a:extLst>
          </a:blip>
          <a:stretch>
            <a:fillRect/>
          </a:stretch>
        </p:blipFill>
        <p:spPr>
          <a:xfrm rot="20528148">
            <a:off x="4428471" y="2349257"/>
            <a:ext cx="279121" cy="626947"/>
          </a:xfrm>
          <a:prstGeom prst="rect">
            <a:avLst/>
          </a:prstGeom>
          <a:ln w="12700">
            <a:miter lim="400000"/>
          </a:ln>
        </p:spPr>
      </p:pic>
      <p:pic>
        <p:nvPicPr>
          <p:cNvPr id="41" name="image10.png"/>
          <p:cNvPicPr/>
          <p:nvPr/>
        </p:nvPicPr>
        <p:blipFill>
          <a:blip r:embed="rId8" cstate="screen">
            <a:extLst>
              <a:ext uri="{28A0092B-C50C-407E-A947-70E740481C1C}">
                <a14:useLocalDpi xmlns:a14="http://schemas.microsoft.com/office/drawing/2010/main"/>
              </a:ext>
            </a:extLst>
          </a:blip>
          <a:stretch>
            <a:fillRect/>
          </a:stretch>
        </p:blipFill>
        <p:spPr>
          <a:xfrm rot="20526891">
            <a:off x="4651430" y="2882209"/>
            <a:ext cx="291192" cy="654057"/>
          </a:xfrm>
          <a:prstGeom prst="rect">
            <a:avLst/>
          </a:prstGeom>
          <a:ln w="12700">
            <a:miter lim="400000"/>
          </a:ln>
        </p:spPr>
      </p:pic>
      <p:pic>
        <p:nvPicPr>
          <p:cNvPr id="5" name="Picture 4">
            <a:extLst>
              <a:ext uri="{FF2B5EF4-FFF2-40B4-BE49-F238E27FC236}">
                <a16:creationId xmlns:a16="http://schemas.microsoft.com/office/drawing/2014/main" id="{B95A50F3-AEA6-B245-B0BD-05FADFEAD3E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7008" y="2533195"/>
            <a:ext cx="2753947" cy="4016829"/>
          </a:xfrm>
          <a:prstGeom prst="rect">
            <a:avLst/>
          </a:prstGeom>
        </p:spPr>
      </p:pic>
      <p:pic>
        <p:nvPicPr>
          <p:cNvPr id="20" name="תמונה 19">
            <a:extLst>
              <a:ext uri="{FF2B5EF4-FFF2-40B4-BE49-F238E27FC236}">
                <a16:creationId xmlns:a16="http://schemas.microsoft.com/office/drawing/2014/main" id="{06A59CB9-CD8B-4028-A664-C15876B91CE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3" name="תמונה 2">
            <a:extLst>
              <a:ext uri="{FF2B5EF4-FFF2-40B4-BE49-F238E27FC236}">
                <a16:creationId xmlns:a16="http://schemas.microsoft.com/office/drawing/2014/main" id="{09A357BC-762D-4352-A696-B62B0317C1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18702" y="1113377"/>
            <a:ext cx="1014984" cy="432816"/>
          </a:xfrm>
          <a:prstGeom prst="rect">
            <a:avLst/>
          </a:prstGeom>
        </p:spPr>
      </p:pic>
      <p:grpSp>
        <p:nvGrpSpPr>
          <p:cNvPr id="4" name="קבוצה 3">
            <a:extLst>
              <a:ext uri="{FF2B5EF4-FFF2-40B4-BE49-F238E27FC236}">
                <a16:creationId xmlns:a16="http://schemas.microsoft.com/office/drawing/2014/main" id="{32244E83-CDBF-4808-896C-85237D04270A}"/>
              </a:ext>
            </a:extLst>
          </p:cNvPr>
          <p:cNvGrpSpPr/>
          <p:nvPr/>
        </p:nvGrpSpPr>
        <p:grpSpPr>
          <a:xfrm>
            <a:off x="5930996" y="1923412"/>
            <a:ext cx="2304023" cy="1707703"/>
            <a:chOff x="5930996" y="1923412"/>
            <a:chExt cx="2304023" cy="1707703"/>
          </a:xfrm>
        </p:grpSpPr>
        <p:pic>
          <p:nvPicPr>
            <p:cNvPr id="22" name="image8.png">
              <a:extLst>
                <a:ext uri="{FF2B5EF4-FFF2-40B4-BE49-F238E27FC236}">
                  <a16:creationId xmlns:a16="http://schemas.microsoft.com/office/drawing/2014/main" id="{5AC0A2A4-D579-41F1-8546-6E0F5FC3BE73}"/>
                </a:ext>
              </a:extLst>
            </p:cNvPr>
            <p:cNvPicPr/>
            <p:nvPr/>
          </p:nvPicPr>
          <p:blipFill>
            <a:blip r:embed="rId5" cstate="screen">
              <a:extLst>
                <a:ext uri="{28A0092B-C50C-407E-A947-70E740481C1C}">
                  <a14:useLocalDpi xmlns:a14="http://schemas.microsoft.com/office/drawing/2010/main"/>
                </a:ext>
              </a:extLst>
            </a:blip>
            <a:stretch>
              <a:fillRect/>
            </a:stretch>
          </p:blipFill>
          <p:spPr>
            <a:xfrm rot="2863644">
              <a:off x="6380418" y="1776514"/>
              <a:ext cx="1707703" cy="2001499"/>
            </a:xfrm>
            <a:prstGeom prst="rect">
              <a:avLst/>
            </a:prstGeom>
            <a:ln w="12700">
              <a:miter lim="400000"/>
            </a:ln>
          </p:spPr>
        </p:pic>
        <p:pic>
          <p:nvPicPr>
            <p:cNvPr id="23" name="image8.png">
              <a:extLst>
                <a:ext uri="{FF2B5EF4-FFF2-40B4-BE49-F238E27FC236}">
                  <a16:creationId xmlns:a16="http://schemas.microsoft.com/office/drawing/2014/main" id="{F46C17A4-4DBF-442A-B950-1CB8E4D84FEC}"/>
                </a:ext>
              </a:extLst>
            </p:cNvPr>
            <p:cNvPicPr/>
            <p:nvPr/>
          </p:nvPicPr>
          <p:blipFill>
            <a:blip r:embed="rId5" cstate="screen">
              <a:extLst>
                <a:ext uri="{28A0092B-C50C-407E-A947-70E740481C1C}">
                  <a14:useLocalDpi xmlns:a14="http://schemas.microsoft.com/office/drawing/2010/main"/>
                </a:ext>
              </a:extLst>
            </a:blip>
            <a:stretch>
              <a:fillRect/>
            </a:stretch>
          </p:blipFill>
          <p:spPr>
            <a:xfrm rot="2148820">
              <a:off x="5930996" y="2474509"/>
              <a:ext cx="688144" cy="806533"/>
            </a:xfrm>
            <a:prstGeom prst="rect">
              <a:avLst/>
            </a:prstGeom>
            <a:ln w="12700">
              <a:miter lim="400000"/>
            </a:ln>
          </p:spPr>
        </p:pic>
      </p:grpSp>
      <p:pic>
        <p:nvPicPr>
          <p:cNvPr id="26" name="image7.png">
            <a:extLst>
              <a:ext uri="{FF2B5EF4-FFF2-40B4-BE49-F238E27FC236}">
                <a16:creationId xmlns:a16="http://schemas.microsoft.com/office/drawing/2014/main" id="{5899B289-0A1E-4EDE-9ACA-E6A049C648FA}"/>
              </a:ext>
            </a:extLst>
          </p:cNvPr>
          <p:cNvPicPr/>
          <p:nvPr/>
        </p:nvPicPr>
        <p:blipFill>
          <a:blip r:embed="rId7" cstate="screen">
            <a:extLst>
              <a:ext uri="{28A0092B-C50C-407E-A947-70E740481C1C}">
                <a14:useLocalDpi xmlns:a14="http://schemas.microsoft.com/office/drawing/2010/main"/>
              </a:ext>
            </a:extLst>
          </a:blip>
          <a:stretch>
            <a:fillRect/>
          </a:stretch>
        </p:blipFill>
        <p:spPr>
          <a:xfrm rot="20528148">
            <a:off x="6421503" y="1882912"/>
            <a:ext cx="279121" cy="626947"/>
          </a:xfrm>
          <a:prstGeom prst="rect">
            <a:avLst/>
          </a:prstGeom>
          <a:ln w="12700">
            <a:miter lim="400000"/>
          </a:ln>
        </p:spPr>
      </p:pic>
      <p:pic>
        <p:nvPicPr>
          <p:cNvPr id="47" name="תמונה 46">
            <a:extLst>
              <a:ext uri="{FF2B5EF4-FFF2-40B4-BE49-F238E27FC236}">
                <a16:creationId xmlns:a16="http://schemas.microsoft.com/office/drawing/2014/main" id="{E8442283-1318-4D2F-83F4-11242927430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819794">
            <a:off x="8114152" y="2946283"/>
            <a:ext cx="1014984" cy="409752"/>
          </a:xfrm>
          <a:prstGeom prst="rect">
            <a:avLst/>
          </a:prstGeom>
        </p:spPr>
      </p:pic>
      <p:pic>
        <p:nvPicPr>
          <p:cNvPr id="48" name="image8.png">
            <a:extLst>
              <a:ext uri="{FF2B5EF4-FFF2-40B4-BE49-F238E27FC236}">
                <a16:creationId xmlns:a16="http://schemas.microsoft.com/office/drawing/2014/main" id="{DF9059E8-3704-47CE-9FAB-AC60D49DAC70}"/>
              </a:ext>
            </a:extLst>
          </p:cNvPr>
          <p:cNvPicPr/>
          <p:nvPr/>
        </p:nvPicPr>
        <p:blipFill>
          <a:blip r:embed="rId5" cstate="screen">
            <a:extLst>
              <a:ext uri="{28A0092B-C50C-407E-A947-70E740481C1C}">
                <a14:useLocalDpi xmlns:a14="http://schemas.microsoft.com/office/drawing/2010/main"/>
              </a:ext>
            </a:extLst>
          </a:blip>
          <a:stretch>
            <a:fillRect/>
          </a:stretch>
        </p:blipFill>
        <p:spPr>
          <a:xfrm rot="4948199">
            <a:off x="7234275" y="3460186"/>
            <a:ext cx="1438024" cy="1685424"/>
          </a:xfrm>
          <a:prstGeom prst="rect">
            <a:avLst/>
          </a:prstGeom>
          <a:ln w="12700">
            <a:miter lim="400000"/>
          </a:ln>
        </p:spPr>
      </p:pic>
      <p:pic>
        <p:nvPicPr>
          <p:cNvPr id="49" name="image7.png">
            <a:extLst>
              <a:ext uri="{FF2B5EF4-FFF2-40B4-BE49-F238E27FC236}">
                <a16:creationId xmlns:a16="http://schemas.microsoft.com/office/drawing/2014/main" id="{9A1B8DF5-83B2-47AF-BA01-63C1FA55AAAA}"/>
              </a:ext>
            </a:extLst>
          </p:cNvPr>
          <p:cNvPicPr/>
          <p:nvPr/>
        </p:nvPicPr>
        <p:blipFill>
          <a:blip r:embed="rId7" cstate="screen">
            <a:extLst>
              <a:ext uri="{28A0092B-C50C-407E-A947-70E740481C1C}">
                <a14:useLocalDpi xmlns:a14="http://schemas.microsoft.com/office/drawing/2010/main"/>
              </a:ext>
            </a:extLst>
          </a:blip>
          <a:stretch>
            <a:fillRect/>
          </a:stretch>
        </p:blipFill>
        <p:spPr>
          <a:xfrm rot="20528148">
            <a:off x="7569356" y="3301264"/>
            <a:ext cx="279121" cy="626947"/>
          </a:xfrm>
          <a:prstGeom prst="rect">
            <a:avLst/>
          </a:prstGeom>
          <a:ln w="12700">
            <a:miter lim="400000"/>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2865 -0.09861 L 0.02656 0.10255 " pathEditMode="relative" rAng="0" ptsTypes="AA">
                                      <p:cBhvr>
                                        <p:cTn id="6" dur="2000" fill="hold"/>
                                        <p:tgtEl>
                                          <p:spTgt spid="38"/>
                                        </p:tgtEl>
                                        <p:attrNameLst>
                                          <p:attrName>ppt_x</p:attrName>
                                          <p:attrName>ppt_y</p:attrName>
                                        </p:attrNameLst>
                                      </p:cBhvr>
                                      <p:rCtr x="2760" y="10046"/>
                                    </p:animMotion>
                                  </p:childTnLst>
                                  <p:subTnLst>
                                    <p:set>
                                      <p:cBhvr override="childStyle">
                                        <p:cTn dur="1" fill="hold" display="0" masterRel="sameClick" afterEffect="1">
                                          <p:stCondLst>
                                            <p:cond evt="end" delay="0">
                                              <p:tn val="5"/>
                                            </p:cond>
                                          </p:stCondLst>
                                        </p:cTn>
                                        <p:tgtEl>
                                          <p:spTgt spid="38"/>
                                        </p:tgtEl>
                                        <p:attrNameLst>
                                          <p:attrName>style.visibility</p:attrName>
                                        </p:attrNameLst>
                                      </p:cBhvr>
                                      <p:to>
                                        <p:strVal val="hidden"/>
                                      </p:to>
                                    </p:set>
                                  </p:sub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2000"/>
                            </p:stCondLst>
                            <p:childTnLst>
                              <p:par>
                                <p:cTn id="11" presetID="16" presetClass="entr" presetSubtype="21" fill="hold" nodeType="afterEffect">
                                  <p:stCondLst>
                                    <p:cond delay="100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childTnLst>
                          </p:cTn>
                        </p:par>
                        <p:par>
                          <p:cTn id="14" fill="hold">
                            <p:stCondLst>
                              <p:cond delay="3500"/>
                            </p:stCondLst>
                            <p:childTnLst>
                              <p:par>
                                <p:cTn id="15" presetID="9" presetClass="entr" presetSubtype="0" fill="hold" nodeType="afterEffect">
                                  <p:stCondLst>
                                    <p:cond delay="100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par>
                          <p:cTn id="18" fill="hold">
                            <p:stCondLst>
                              <p:cond delay="5000"/>
                            </p:stCondLst>
                            <p:childTnLst>
                              <p:par>
                                <p:cTn id="19" presetID="42" presetClass="entr" presetSubtype="0"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6500"/>
                            </p:stCondLst>
                            <p:childTnLst>
                              <p:par>
                                <p:cTn id="25" presetID="9" presetClass="exit" presetSubtype="0" fill="hold" nodeType="afterEffect">
                                  <p:stCondLst>
                                    <p:cond delay="500"/>
                                  </p:stCondLst>
                                  <p:childTnLst>
                                    <p:animEffect transition="out" filter="dissolv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childTnLst>
                          </p:cTn>
                        </p:par>
                        <p:par>
                          <p:cTn id="28" fill="hold">
                            <p:stCondLst>
                              <p:cond delay="7500"/>
                            </p:stCondLst>
                            <p:childTnLst>
                              <p:par>
                                <p:cTn id="29" presetID="0" presetClass="path" presetSubtype="0" accel="50000" decel="50000" fill="hold" nodeType="afterEffect">
                                  <p:stCondLst>
                                    <p:cond delay="500"/>
                                  </p:stCondLst>
                                  <p:childTnLst>
                                    <p:animMotion origin="layout" path="M -1.94444E-6 -2.22222E-6 C -0.0651 -0.17754 -0.13003 -0.35486 -0.19288 -0.36504 C -0.25573 -0.37546 -0.36597 -0.09004 -0.37725 -0.06203 " pathEditMode="relative" rAng="0" ptsTypes="AAA">
                                      <p:cBhvr>
                                        <p:cTn id="30" dur="2000" fill="hold"/>
                                        <p:tgtEl>
                                          <p:spTgt spid="41"/>
                                        </p:tgtEl>
                                        <p:attrNameLst>
                                          <p:attrName>ppt_x</p:attrName>
                                          <p:attrName>ppt_y</p:attrName>
                                        </p:attrNameLst>
                                      </p:cBhvr>
                                      <p:rCtr x="-18872" y="-1828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4.72222E-6 1.11111E-6 L -0.58506 0.08403 " pathEditMode="relative" rAng="0" ptsTypes="AA">
                                      <p:cBhvr>
                                        <p:cTn id="46" dur="2000" fill="hold"/>
                                        <p:tgtEl>
                                          <p:spTgt spid="26"/>
                                        </p:tgtEl>
                                        <p:attrNameLst>
                                          <p:attrName>ppt_x</p:attrName>
                                          <p:attrName>ppt_y</p:attrName>
                                        </p:attrNameLst>
                                      </p:cBhvr>
                                      <p:rCtr x="-29253" y="4190"/>
                                    </p:animMotion>
                                  </p:childTnLst>
                                  <p:subTnLst>
                                    <p:set>
                                      <p:cBhvr override="childStyle">
                                        <p:cTn dur="1" fill="hold" display="0" masterRel="sameClick" afterEffect="1">
                                          <p:stCondLst>
                                            <p:cond evt="end" delay="0">
                                              <p:tn val="45"/>
                                            </p:cond>
                                          </p:stCondLst>
                                        </p:cTn>
                                        <p:tgtEl>
                                          <p:spTgt spid="2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4.44444E-6 -3.33333E-6 L -0.69532 -0.11898 " pathEditMode="relative" rAng="0" ptsTypes="AA">
                                      <p:cBhvr>
                                        <p:cTn id="62" dur="2000" fill="hold"/>
                                        <p:tgtEl>
                                          <p:spTgt spid="49"/>
                                        </p:tgtEl>
                                        <p:attrNameLst>
                                          <p:attrName>ppt_x</p:attrName>
                                          <p:attrName>ppt_y</p:attrName>
                                        </p:attrNameLst>
                                      </p:cBhvr>
                                      <p:rCtr x="-34774" y="-5949"/>
                                    </p:animMotion>
                                  </p:childTnLst>
                                  <p:subTnLst>
                                    <p:set>
                                      <p:cBhvr override="childStyle">
                                        <p:cTn dur="1" fill="hold" display="0" masterRel="sameClick" afterEffect="1">
                                          <p:stCondLst>
                                            <p:cond evt="end" delay="0">
                                              <p:tn val="61"/>
                                            </p:cond>
                                          </p:stCondLst>
                                        </p:cTn>
                                        <p:tgtEl>
                                          <p:spTgt spid="49"/>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xit" presetSubtype="1" fill="hold" nodeType="clickEffect">
                                  <p:stCondLst>
                                    <p:cond delay="0"/>
                                  </p:stCondLst>
                                  <p:childTnLst>
                                    <p:animEffect transition="out" filter="wipe(up)">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49">
            <a:extLst>
              <a:ext uri="{FF2B5EF4-FFF2-40B4-BE49-F238E27FC236}">
                <a16:creationId xmlns:a16="http://schemas.microsoft.com/office/drawing/2014/main" id="{EE01C1E5-26B0-4526-AE50-33565C00DC37}"/>
              </a:ext>
            </a:extLst>
          </p:cNvPr>
          <p:cNvSpPr>
            <a:spLocks noGrp="1"/>
          </p:cNvSpPr>
          <p:nvPr>
            <p:ph type="sldNum" sz="quarter" idx="2"/>
          </p:nvPr>
        </p:nvSpPr>
        <p:spPr>
          <a:xfrm>
            <a:off x="457200" y="6404292"/>
            <a:ext cx="2133600" cy="269237"/>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98989"/>
                </a:solidFill>
              </a:rPr>
              <a:t>4</a:t>
            </a:fld>
            <a:endParaRPr sz="1200" dirty="0">
              <a:solidFill>
                <a:srgbClr val="898989"/>
              </a:solidFill>
            </a:endParaRPr>
          </a:p>
        </p:txBody>
      </p:sp>
      <p:sp>
        <p:nvSpPr>
          <p:cNvPr id="22" name="Shape 50">
            <a:extLst>
              <a:ext uri="{FF2B5EF4-FFF2-40B4-BE49-F238E27FC236}">
                <a16:creationId xmlns:a16="http://schemas.microsoft.com/office/drawing/2014/main" id="{ED941770-3355-43CA-902C-F3008EF4B5BA}"/>
              </a:ext>
            </a:extLst>
          </p:cNvPr>
          <p:cNvSpPr>
            <a:spLocks noGrp="1"/>
          </p:cNvSpPr>
          <p:nvPr>
            <p:ph type="title"/>
          </p:nvPr>
        </p:nvSpPr>
        <p:spPr>
          <a:xfrm>
            <a:off x="3432287" y="316056"/>
            <a:ext cx="5349195" cy="566060"/>
          </a:xfrm>
          <a:prstGeom prst="rect">
            <a:avLst/>
          </a:prstGeom>
        </p:spPr>
        <p:txBody>
          <a:bodyPr lIns="0" tIns="0" rIns="0" bIns="0">
            <a:normAutofit/>
          </a:bodyPr>
          <a:lstStyle>
            <a:lvl1pPr algn="r" defTabSz="868680">
              <a:defRPr sz="3100">
                <a:solidFill>
                  <a:srgbClr val="FFFFFF"/>
                </a:solidFill>
              </a:defRPr>
            </a:lvl1pPr>
          </a:lstStyle>
          <a:p>
            <a:pPr lvl="0">
              <a:defRPr sz="1800">
                <a:solidFill>
                  <a:srgbClr val="000000"/>
                </a:solidFill>
              </a:defRPr>
            </a:pPr>
            <a:r>
              <a:rPr sz="3100" dirty="0">
                <a:solidFill>
                  <a:srgbClr val="FFFFFF"/>
                </a:solidFill>
              </a:rPr>
              <a:t>כל מיחזור מתחיל בסיפור</a:t>
            </a:r>
          </a:p>
        </p:txBody>
      </p:sp>
      <p:sp>
        <p:nvSpPr>
          <p:cNvPr id="23" name="Shape 51">
            <a:extLst>
              <a:ext uri="{FF2B5EF4-FFF2-40B4-BE49-F238E27FC236}">
                <a16:creationId xmlns:a16="http://schemas.microsoft.com/office/drawing/2014/main" id="{74CDD284-4949-4328-808D-6BCCC3D86D8C}"/>
              </a:ext>
            </a:extLst>
          </p:cNvPr>
          <p:cNvSpPr/>
          <p:nvPr/>
        </p:nvSpPr>
        <p:spPr>
          <a:xfrm>
            <a:off x="2253343" y="399252"/>
            <a:ext cx="6882722" cy="431802"/>
          </a:xfrm>
          <a:prstGeom prst="rect">
            <a:avLst/>
          </a:prstGeom>
          <a:solidFill>
            <a:srgbClr val="8ABE40"/>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24" name="Shape 52">
            <a:extLst>
              <a:ext uri="{FF2B5EF4-FFF2-40B4-BE49-F238E27FC236}">
                <a16:creationId xmlns:a16="http://schemas.microsoft.com/office/drawing/2014/main" id="{168AAD6E-9865-4101-9A31-B8A48F9EA8FE}"/>
              </a:ext>
            </a:extLst>
          </p:cNvPr>
          <p:cNvSpPr/>
          <p:nvPr/>
        </p:nvSpPr>
        <p:spPr>
          <a:xfrm>
            <a:off x="-1" y="6770685"/>
            <a:ext cx="9136065" cy="87316"/>
          </a:xfrm>
          <a:prstGeom prst="rect">
            <a:avLst/>
          </a:prstGeom>
          <a:solidFill>
            <a:srgbClr val="0D0D0D"/>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25" name="Shape 53">
            <a:extLst>
              <a:ext uri="{FF2B5EF4-FFF2-40B4-BE49-F238E27FC236}">
                <a16:creationId xmlns:a16="http://schemas.microsoft.com/office/drawing/2014/main" id="{1CB6CA15-0EED-4D4F-9E47-E8FF89D25E4B}"/>
              </a:ext>
            </a:extLst>
          </p:cNvPr>
          <p:cNvSpPr/>
          <p:nvPr/>
        </p:nvSpPr>
        <p:spPr>
          <a:xfrm>
            <a:off x="8388350" y="6411526"/>
            <a:ext cx="1019175"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a:latin typeface="Arial"/>
                <a:ea typeface="Arial"/>
                <a:cs typeface="Arial"/>
                <a:sym typeface="Arial"/>
              </a:defRPr>
            </a:lvl1pPr>
          </a:lstStyle>
          <a:p>
            <a:pPr lvl="0"/>
            <a:r>
              <a:rPr lang="he-IL" dirty="0"/>
              <a:t>4</a:t>
            </a:r>
            <a:endParaRPr dirty="0"/>
          </a:p>
        </p:txBody>
      </p:sp>
      <p:pic>
        <p:nvPicPr>
          <p:cNvPr id="26" name="image5.jpeg">
            <a:extLst>
              <a:ext uri="{FF2B5EF4-FFF2-40B4-BE49-F238E27FC236}">
                <a16:creationId xmlns:a16="http://schemas.microsoft.com/office/drawing/2014/main" id="{D72CB677-312D-4B69-B5B3-B682D852349D}"/>
              </a:ext>
            </a:extLst>
          </p:cNvPr>
          <p:cNvPicPr/>
          <p:nvPr/>
        </p:nvPicPr>
        <p:blipFill>
          <a:blip r:embed="rId2"/>
          <a:stretch>
            <a:fillRect/>
          </a:stretch>
        </p:blipFill>
        <p:spPr>
          <a:xfrm>
            <a:off x="8208960" y="6186487"/>
            <a:ext cx="533404" cy="533404"/>
          </a:xfrm>
          <a:prstGeom prst="rect">
            <a:avLst/>
          </a:prstGeom>
          <a:ln w="12700">
            <a:miter lim="400000"/>
          </a:ln>
        </p:spPr>
      </p:pic>
      <p:pic>
        <p:nvPicPr>
          <p:cNvPr id="27" name="image8.png">
            <a:extLst>
              <a:ext uri="{FF2B5EF4-FFF2-40B4-BE49-F238E27FC236}">
                <a16:creationId xmlns:a16="http://schemas.microsoft.com/office/drawing/2014/main" id="{D95AA7C2-C4E8-43A7-A656-63C8ED10CFC9}"/>
              </a:ext>
            </a:extLst>
          </p:cNvPr>
          <p:cNvPicPr/>
          <p:nvPr/>
        </p:nvPicPr>
        <p:blipFill>
          <a:blip r:embed="rId3"/>
          <a:stretch>
            <a:fillRect/>
          </a:stretch>
        </p:blipFill>
        <p:spPr>
          <a:xfrm>
            <a:off x="229053" y="6018869"/>
            <a:ext cx="1052282" cy="631372"/>
          </a:xfrm>
          <a:prstGeom prst="rect">
            <a:avLst/>
          </a:prstGeom>
          <a:ln w="12700">
            <a:miter lim="400000"/>
          </a:ln>
        </p:spPr>
      </p:pic>
      <p:pic>
        <p:nvPicPr>
          <p:cNvPr id="42" name="image25.jpg">
            <a:extLst>
              <a:ext uri="{FF2B5EF4-FFF2-40B4-BE49-F238E27FC236}">
                <a16:creationId xmlns:a16="http://schemas.microsoft.com/office/drawing/2014/main" id="{811549AE-7287-4AFD-9DAE-12583D560F11}"/>
              </a:ext>
            </a:extLst>
          </p:cNvPr>
          <p:cNvPicPr/>
          <p:nvPr/>
        </p:nvPicPr>
        <p:blipFill>
          <a:blip r:embed="rId4"/>
          <a:stretch>
            <a:fillRect/>
          </a:stretch>
        </p:blipFill>
        <p:spPr>
          <a:xfrm>
            <a:off x="5798434" y="1024657"/>
            <a:ext cx="1887242" cy="1162755"/>
          </a:xfrm>
          <a:prstGeom prst="rect">
            <a:avLst/>
          </a:prstGeom>
          <a:ln w="12700">
            <a:miter lim="400000"/>
          </a:ln>
        </p:spPr>
      </p:pic>
      <p:sp>
        <p:nvSpPr>
          <p:cNvPr id="49" name="Shape 62">
            <a:extLst>
              <a:ext uri="{FF2B5EF4-FFF2-40B4-BE49-F238E27FC236}">
                <a16:creationId xmlns:a16="http://schemas.microsoft.com/office/drawing/2014/main" id="{941AA46C-C8A6-43DA-8219-C3CC0C8D979A}"/>
              </a:ext>
            </a:extLst>
          </p:cNvPr>
          <p:cNvSpPr/>
          <p:nvPr/>
        </p:nvSpPr>
        <p:spPr>
          <a:xfrm>
            <a:off x="1987129" y="4700571"/>
            <a:ext cx="2584871" cy="61554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r>
              <a:rPr lang="he-IL" sz="1700" dirty="0">
                <a:latin typeface="Calibri" panose="020F0502020204030204" pitchFamily="34" charset="0"/>
                <a:cs typeface="Calibri" panose="020F0502020204030204" pitchFamily="34" charset="0"/>
              </a:rPr>
              <a:t>סוללות </a:t>
            </a:r>
            <a:r>
              <a:rPr sz="1700" dirty="0">
                <a:latin typeface="Calibri" panose="020F0502020204030204" pitchFamily="34" charset="0"/>
                <a:cs typeface="Calibri" panose="020F0502020204030204" pitchFamily="34" charset="0"/>
              </a:rPr>
              <a:t>מכילות חומרים רעילים</a:t>
            </a:r>
          </a:p>
          <a:p>
            <a:pPr lvl="0" rtl="1"/>
            <a:r>
              <a:rPr sz="1700" dirty="0">
                <a:latin typeface="Calibri" panose="020F0502020204030204" pitchFamily="34" charset="0"/>
                <a:cs typeface="Calibri" panose="020F0502020204030204" pitchFamily="34" charset="0"/>
              </a:rPr>
              <a:t> כגון: ליתיום, כספית ועופרת.</a:t>
            </a:r>
          </a:p>
        </p:txBody>
      </p:sp>
      <p:sp>
        <p:nvSpPr>
          <p:cNvPr id="51" name="Shape 64">
            <a:extLst>
              <a:ext uri="{FF2B5EF4-FFF2-40B4-BE49-F238E27FC236}">
                <a16:creationId xmlns:a16="http://schemas.microsoft.com/office/drawing/2014/main" id="{D2752025-B528-4DD9-885C-C5982AEF957A}"/>
              </a:ext>
            </a:extLst>
          </p:cNvPr>
          <p:cNvSpPr/>
          <p:nvPr/>
        </p:nvSpPr>
        <p:spPr>
          <a:xfrm>
            <a:off x="2486073" y="2049131"/>
            <a:ext cx="5085260" cy="56938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r">
              <a:defRPr sz="3100" b="1"/>
            </a:lvl1pPr>
          </a:lstStyle>
          <a:p>
            <a:pPr lvl="0" rtl="1">
              <a:defRPr sz="1800" b="0"/>
            </a:pPr>
            <a:r>
              <a:rPr sz="3100" b="1" dirty="0"/>
              <a:t>הי</a:t>
            </a:r>
            <a:r>
              <a:rPr lang="he-IL" sz="3100" b="1" dirty="0"/>
              <a:t>דעת?</a:t>
            </a:r>
            <a:r>
              <a:rPr lang="he-IL" sz="1600" b="1" dirty="0"/>
              <a:t> </a:t>
            </a:r>
            <a:r>
              <a:rPr lang="he-IL" sz="1600" dirty="0">
                <a:hlinkClick r:id="rId5"/>
              </a:rPr>
              <a:t>(לחצו כאן לכתבה בנושא במאקו בריאות</a:t>
            </a:r>
            <a:r>
              <a:rPr lang="he-IL" sz="1600" dirty="0"/>
              <a:t>)</a:t>
            </a:r>
            <a:r>
              <a:rPr sz="1600" b="1" dirty="0"/>
              <a:t> </a:t>
            </a:r>
          </a:p>
        </p:txBody>
      </p:sp>
      <p:sp>
        <p:nvSpPr>
          <p:cNvPr id="52" name="Shape 65">
            <a:extLst>
              <a:ext uri="{FF2B5EF4-FFF2-40B4-BE49-F238E27FC236}">
                <a16:creationId xmlns:a16="http://schemas.microsoft.com/office/drawing/2014/main" id="{49EDCE09-7603-4979-9263-274E8900D978}"/>
              </a:ext>
            </a:extLst>
          </p:cNvPr>
          <p:cNvSpPr/>
          <p:nvPr/>
        </p:nvSpPr>
        <p:spPr>
          <a:xfrm>
            <a:off x="4893836" y="4655340"/>
            <a:ext cx="2761329" cy="87715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rtl="1"/>
            <a:r>
              <a:rPr lang="he-IL" sz="1700" dirty="0">
                <a:latin typeface="Calibri" panose="020F0502020204030204" pitchFamily="34" charset="0"/>
                <a:cs typeface="Calibri" panose="020F0502020204030204" pitchFamily="34" charset="0"/>
              </a:rPr>
              <a:t>סוללות</a:t>
            </a:r>
            <a:r>
              <a:rPr sz="1700" dirty="0">
                <a:latin typeface="Calibri" panose="020F0502020204030204" pitchFamily="34" charset="0"/>
                <a:cs typeface="Calibri" panose="020F0502020204030204" pitchFamily="34" charset="0"/>
              </a:rPr>
              <a:t> </a:t>
            </a:r>
            <a:r>
              <a:rPr lang="he-IL" sz="1700" dirty="0" err="1">
                <a:latin typeface="Calibri" panose="020F0502020204030204" pitchFamily="34" charset="0"/>
                <a:cs typeface="Calibri" panose="020F0502020204030204" pitchFamily="34" charset="0"/>
              </a:rPr>
              <a:t>המ</a:t>
            </a:r>
            <a:r>
              <a:rPr sz="1700" dirty="0" err="1">
                <a:latin typeface="Calibri" panose="020F0502020204030204" pitchFamily="34" charset="0"/>
                <a:cs typeface="Calibri" panose="020F0502020204030204" pitchFamily="34" charset="0"/>
              </a:rPr>
              <a:t>וטמנות</a:t>
            </a:r>
            <a:r>
              <a:rPr sz="1700" dirty="0">
                <a:latin typeface="Calibri" panose="020F0502020204030204" pitchFamily="34" charset="0"/>
                <a:cs typeface="Calibri" panose="020F0502020204030204" pitchFamily="34" charset="0"/>
              </a:rPr>
              <a:t> באדמה </a:t>
            </a:r>
          </a:p>
          <a:p>
            <a:pPr lvl="0" algn="ctr" rtl="1"/>
            <a:r>
              <a:rPr sz="1700" dirty="0">
                <a:latin typeface="Calibri" panose="020F0502020204030204" pitchFamily="34" charset="0"/>
                <a:cs typeface="Calibri" panose="020F0502020204030204" pitchFamily="34" charset="0"/>
              </a:rPr>
              <a:t>פוגעות בבריאותנו ומזהמות</a:t>
            </a:r>
            <a:br>
              <a:rPr sz="1700" dirty="0">
                <a:latin typeface="Calibri" panose="020F0502020204030204" pitchFamily="34" charset="0"/>
                <a:cs typeface="Calibri" panose="020F0502020204030204" pitchFamily="34" charset="0"/>
              </a:rPr>
            </a:br>
            <a:r>
              <a:rPr sz="1700" dirty="0">
                <a:latin typeface="Calibri" panose="020F0502020204030204" pitchFamily="34" charset="0"/>
                <a:cs typeface="Calibri" panose="020F0502020204030204" pitchFamily="34" charset="0"/>
              </a:rPr>
              <a:t> את מאגרי המים, האדמה והאוויר .</a:t>
            </a:r>
          </a:p>
        </p:txBody>
      </p:sp>
      <p:pic>
        <p:nvPicPr>
          <p:cNvPr id="53" name="תמונה 52">
            <a:extLst>
              <a:ext uri="{FF2B5EF4-FFF2-40B4-BE49-F238E27FC236}">
                <a16:creationId xmlns:a16="http://schemas.microsoft.com/office/drawing/2014/main" id="{F323AE36-3B18-4641-B20A-8637B471C5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251" b="1"/>
          <a:stretch/>
        </p:blipFill>
        <p:spPr>
          <a:xfrm>
            <a:off x="126176" y="108026"/>
            <a:ext cx="2671294" cy="999926"/>
          </a:xfrm>
          <a:prstGeom prst="rect">
            <a:avLst/>
          </a:prstGeom>
        </p:spPr>
      </p:pic>
      <p:sp>
        <p:nvSpPr>
          <p:cNvPr id="56" name="Shape 44">
            <a:extLst>
              <a:ext uri="{FF2B5EF4-FFF2-40B4-BE49-F238E27FC236}">
                <a16:creationId xmlns:a16="http://schemas.microsoft.com/office/drawing/2014/main" id="{B6AB9240-C096-403E-9ECE-FC501022D205}"/>
              </a:ext>
            </a:extLst>
          </p:cNvPr>
          <p:cNvSpPr/>
          <p:nvPr/>
        </p:nvSpPr>
        <p:spPr>
          <a:xfrm>
            <a:off x="3399518" y="303734"/>
            <a:ext cx="5349195" cy="56605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defTabSz="868680">
              <a:defRPr sz="3100">
                <a:solidFill>
                  <a:srgbClr val="FFFFFF"/>
                </a:solidFill>
                <a:latin typeface="Heebo"/>
                <a:ea typeface="Heebo"/>
                <a:cs typeface="Heebo"/>
                <a:sym typeface="Heebo"/>
              </a:defRPr>
            </a:lvl1pPr>
          </a:lstStyle>
          <a:p>
            <a:pPr lvl="0">
              <a:defRPr sz="1800">
                <a:solidFill>
                  <a:srgbClr val="000000"/>
                </a:solidFill>
              </a:defRPr>
            </a:pPr>
            <a:r>
              <a:rPr lang="he-IL" sz="3100" dirty="0">
                <a:solidFill>
                  <a:srgbClr val="FFFFFF"/>
                </a:solidFill>
                <a:latin typeface="Calibri" panose="020F0502020204030204" pitchFamily="34" charset="0"/>
                <a:cs typeface="Calibri" panose="020F0502020204030204" pitchFamily="34" charset="0"/>
              </a:rPr>
              <a:t>סוללות הן פסולת רעילה ומסוכנת</a:t>
            </a:r>
          </a:p>
        </p:txBody>
      </p:sp>
      <p:pic>
        <p:nvPicPr>
          <p:cNvPr id="57" name="תמונה 56">
            <a:extLst>
              <a:ext uri="{FF2B5EF4-FFF2-40B4-BE49-F238E27FC236}">
                <a16:creationId xmlns:a16="http://schemas.microsoft.com/office/drawing/2014/main" id="{D0CF71EA-2640-48D4-9D0B-C793477E96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3" name="תמונה 2">
            <a:extLst>
              <a:ext uri="{FF2B5EF4-FFF2-40B4-BE49-F238E27FC236}">
                <a16:creationId xmlns:a16="http://schemas.microsoft.com/office/drawing/2014/main" id="{106A3B4C-40F7-429F-85CE-46CA949A38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2420" y="2928934"/>
            <a:ext cx="2682791" cy="1700100"/>
          </a:xfrm>
          <a:prstGeom prst="rect">
            <a:avLst/>
          </a:prstGeom>
        </p:spPr>
      </p:pic>
      <p:pic>
        <p:nvPicPr>
          <p:cNvPr id="6" name="תמונה 5">
            <a:extLst>
              <a:ext uri="{FF2B5EF4-FFF2-40B4-BE49-F238E27FC236}">
                <a16:creationId xmlns:a16="http://schemas.microsoft.com/office/drawing/2014/main" id="{4DD371D0-EFF4-49D9-9AD2-D9D96E9295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6440" y="2928934"/>
            <a:ext cx="2475528" cy="1650193"/>
          </a:xfrm>
          <a:prstGeom prst="rect">
            <a:avLst/>
          </a:prstGeom>
        </p:spPr>
      </p:pic>
    </p:spTree>
    <p:extLst>
      <p:ext uri="{BB962C8B-B14F-4D97-AF65-F5344CB8AC3E}">
        <p14:creationId xmlns:p14="http://schemas.microsoft.com/office/powerpoint/2010/main" val="72407653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p:tmAbs val="0"/>
                                  </p:iterate>
                                  <p:childTnLst>
                                    <p:set>
                                      <p:cBhvr>
                                        <p:cTn id="6" fill="hold"/>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advAuto="0"/>
      <p:bldP spid="49"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1A90CE-9A99-9F4F-A889-85450963CA7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8397" y="3514234"/>
            <a:ext cx="4520478" cy="3013652"/>
          </a:xfrm>
          <a:prstGeom prst="rect">
            <a:avLst/>
          </a:prstGeom>
        </p:spPr>
      </p:pic>
      <p:sp>
        <p:nvSpPr>
          <p:cNvPr id="47" name="Shape 47"/>
          <p:cNvSpPr/>
          <p:nvPr/>
        </p:nvSpPr>
        <p:spPr>
          <a:xfrm>
            <a:off x="446315" y="1082298"/>
            <a:ext cx="8689750" cy="431802"/>
          </a:xfrm>
          <a:prstGeom prst="rect">
            <a:avLst/>
          </a:prstGeom>
          <a:solidFill>
            <a:srgbClr val="8ABE40"/>
          </a:solidFill>
          <a:ln w="12700">
            <a:miter lim="400000"/>
          </a:ln>
        </p:spPr>
        <p:txBody>
          <a:bodyPr lIns="0" tIns="0" rIns="0" bIns="0" anchor="ctr"/>
          <a:lstStyle/>
          <a:p>
            <a:pPr lvl="0" algn="ctr" rtl="0">
              <a:defRPr>
                <a:solidFill>
                  <a:srgbClr val="FFFFFF"/>
                </a:solidFill>
                <a:latin typeface="Calibri"/>
                <a:ea typeface="Calibri"/>
                <a:cs typeface="Calibri"/>
                <a:sym typeface="Calibri"/>
              </a:defRPr>
            </a:pPr>
            <a:endParaRPr dirty="0"/>
          </a:p>
        </p:txBody>
      </p:sp>
      <p:sp>
        <p:nvSpPr>
          <p:cNvPr id="48" name="Shape 48"/>
          <p:cNvSpPr>
            <a:spLocks noGrp="1"/>
          </p:cNvSpPr>
          <p:nvPr>
            <p:ph type="title"/>
          </p:nvPr>
        </p:nvSpPr>
        <p:spPr>
          <a:xfrm>
            <a:off x="1347335" y="831285"/>
            <a:ext cx="8229601" cy="915009"/>
          </a:xfrm>
          <a:prstGeom prst="rect">
            <a:avLst/>
          </a:prstGeom>
        </p:spPr>
        <p:txBody>
          <a:bodyPr lIns="0" tIns="0" rIns="0" bIns="0">
            <a:normAutofit/>
          </a:bodyPr>
          <a:lstStyle>
            <a:lvl1pPr defTabSz="896111">
              <a:defRPr sz="3200">
                <a:solidFill>
                  <a:srgbClr val="FFFFFF"/>
                </a:solidFill>
                <a:latin typeface="Heebo"/>
                <a:ea typeface="Heebo"/>
                <a:cs typeface="Heebo"/>
                <a:sym typeface="Heebo"/>
              </a:defRPr>
            </a:lvl1pPr>
          </a:lstStyle>
          <a:p>
            <a:pPr lvl="0" rtl="1">
              <a:defRPr sz="1800">
                <a:solidFill>
                  <a:srgbClr val="000000"/>
                </a:solidFill>
              </a:defRPr>
            </a:pPr>
            <a:r>
              <a:rPr lang="he-IL" sz="3200" dirty="0">
                <a:solidFill>
                  <a:srgbClr val="FFFFFF"/>
                </a:solidFill>
                <a:latin typeface="Calibri" panose="020F0502020204030204" pitchFamily="34" charset="0"/>
                <a:cs typeface="Calibri" panose="020F0502020204030204" pitchFamily="34" charset="0"/>
              </a:rPr>
              <a:t>הבעיה בהשלכת הסוללות בפח הפסולת הרגיל</a:t>
            </a:r>
          </a:p>
        </p:txBody>
      </p:sp>
      <p:sp>
        <p:nvSpPr>
          <p:cNvPr id="52" name="Shape 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59" name="Shape 59"/>
          <p:cNvSpPr/>
          <p:nvPr/>
        </p:nvSpPr>
        <p:spPr>
          <a:xfrm>
            <a:off x="4009645" y="499752"/>
            <a:ext cx="5126419" cy="508000"/>
          </a:xfrm>
          <a:prstGeom prst="rect">
            <a:avLst/>
          </a:prstGeom>
          <a:solidFill/>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3300">
                <a:solidFill>
                  <a:srgbClr val="FFFFFF"/>
                </a:solidFill>
                <a:latin typeface="Heebo"/>
                <a:ea typeface="Heebo"/>
                <a:cs typeface="Heebo"/>
                <a:sym typeface="Heebo"/>
              </a:defRPr>
            </a:lvl1pPr>
          </a:lstStyle>
          <a:p>
            <a:pPr lvl="0" rtl="1">
              <a:defRPr sz="1800">
                <a:solidFill>
                  <a:srgbClr val="000000"/>
                </a:solidFill>
              </a:defRPr>
            </a:pPr>
            <a:endParaRPr lang="he-IL" sz="3300" dirty="0">
              <a:solidFill>
                <a:srgbClr val="FFFFFF"/>
              </a:solidFill>
            </a:endParaRPr>
          </a:p>
        </p:txBody>
      </p:sp>
      <p:grpSp>
        <p:nvGrpSpPr>
          <p:cNvPr id="11" name="Group 10">
            <a:extLst>
              <a:ext uri="{FF2B5EF4-FFF2-40B4-BE49-F238E27FC236}">
                <a16:creationId xmlns:a16="http://schemas.microsoft.com/office/drawing/2014/main" id="{07612355-5E3B-3644-8F76-41A2228E25A7}"/>
              </a:ext>
            </a:extLst>
          </p:cNvPr>
          <p:cNvGrpSpPr/>
          <p:nvPr/>
        </p:nvGrpSpPr>
        <p:grpSpPr>
          <a:xfrm>
            <a:off x="538452" y="5170894"/>
            <a:ext cx="3047711" cy="425951"/>
            <a:chOff x="538452" y="5170894"/>
            <a:chExt cx="3047711" cy="425951"/>
          </a:xfrm>
        </p:grpSpPr>
        <p:sp>
          <p:nvSpPr>
            <p:cNvPr id="46" name="Shape 46"/>
            <p:cNvSpPr/>
            <p:nvPr/>
          </p:nvSpPr>
          <p:spPr>
            <a:xfrm>
              <a:off x="574815" y="5170894"/>
              <a:ext cx="3011348" cy="425951"/>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60" name="Shape 60"/>
            <p:cNvSpPr/>
            <p:nvPr/>
          </p:nvSpPr>
          <p:spPr>
            <a:xfrm>
              <a:off x="538452" y="5253835"/>
              <a:ext cx="2980676" cy="3212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lnSpc>
                  <a:spcPts val="1700"/>
                </a:lnSpc>
                <a:spcBef>
                  <a:spcPts val="300"/>
                </a:spcBef>
                <a:defRPr sz="1700" b="1">
                  <a:solidFill>
                    <a:srgbClr val="FFFFFF"/>
                  </a:solidFill>
                  <a:latin typeface="Heebo"/>
                  <a:ea typeface="Heebo"/>
                  <a:cs typeface="Heebo"/>
                  <a:sym typeface="Heebo"/>
                </a:defRPr>
              </a:lvl1pPr>
            </a:lstStyle>
            <a:p>
              <a:pPr lvl="0" algn="ctr" rtl="1">
                <a:defRPr sz="1800" b="0">
                  <a:solidFill>
                    <a:srgbClr val="000000"/>
                  </a:solidFill>
                </a:defRPr>
              </a:pPr>
              <a:r>
                <a:rPr lang="he-IL" sz="1900" b="1" dirty="0">
                  <a:solidFill>
                    <a:srgbClr val="FFFFFF"/>
                  </a:solidFill>
                  <a:latin typeface="Calibri" panose="020F0502020204030204" pitchFamily="34" charset="0"/>
                  <a:cs typeface="Calibri" panose="020F0502020204030204" pitchFamily="34" charset="0"/>
                </a:rPr>
                <a:t>לכן בסוללות צריך לטפל אחרת </a:t>
              </a:r>
            </a:p>
          </p:txBody>
        </p:sp>
      </p:grpSp>
      <p:sp>
        <p:nvSpPr>
          <p:cNvPr id="61" name="Shape 61"/>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5</a:t>
            </a:r>
            <a:endParaRPr dirty="0"/>
          </a:p>
        </p:txBody>
      </p:sp>
      <p:grpSp>
        <p:nvGrpSpPr>
          <p:cNvPr id="5" name="Group 4">
            <a:extLst>
              <a:ext uri="{FF2B5EF4-FFF2-40B4-BE49-F238E27FC236}">
                <a16:creationId xmlns:a16="http://schemas.microsoft.com/office/drawing/2014/main" id="{9B27F63C-7B78-2947-B7B5-9CFC423D91B9}"/>
              </a:ext>
            </a:extLst>
          </p:cNvPr>
          <p:cNvGrpSpPr/>
          <p:nvPr/>
        </p:nvGrpSpPr>
        <p:grpSpPr>
          <a:xfrm>
            <a:off x="7125608" y="1786017"/>
            <a:ext cx="1596893" cy="1567849"/>
            <a:chOff x="7125608" y="1786017"/>
            <a:chExt cx="1596893" cy="1567849"/>
          </a:xfrm>
        </p:grpSpPr>
        <p:sp>
          <p:nvSpPr>
            <p:cNvPr id="49" name="Shape 49"/>
            <p:cNvSpPr/>
            <p:nvPr/>
          </p:nvSpPr>
          <p:spPr>
            <a:xfrm>
              <a:off x="7683726" y="2999927"/>
              <a:ext cx="900114" cy="353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rtl="1"/>
              <a:r>
                <a:rPr sz="1700" dirty="0">
                  <a:latin typeface="Calibri" panose="020F0502020204030204" pitchFamily="34" charset="0"/>
                  <a:ea typeface="Heebo"/>
                  <a:cs typeface="Calibri" panose="020F0502020204030204" pitchFamily="34" charset="0"/>
                  <a:sym typeface="Heebo"/>
                </a:rPr>
                <a:t>רכישה</a:t>
              </a:r>
              <a:r>
                <a:rPr sz="1700" b="1" dirty="0">
                  <a:latin typeface="Calibri" panose="020F0502020204030204" pitchFamily="34" charset="0"/>
                  <a:ea typeface="Arial"/>
                  <a:cs typeface="Calibri" panose="020F0502020204030204" pitchFamily="34" charset="0"/>
                  <a:sym typeface="Arial"/>
                </a:rPr>
                <a:t> </a:t>
              </a:r>
            </a:p>
          </p:txBody>
        </p:sp>
        <p:sp>
          <p:nvSpPr>
            <p:cNvPr id="51" name="Shape 51"/>
            <p:cNvSpPr/>
            <p:nvPr/>
          </p:nvSpPr>
          <p:spPr>
            <a:xfrm rot="10800000">
              <a:off x="7125608" y="2338619"/>
              <a:ext cx="207965" cy="147640"/>
            </a:xfrm>
            <a:prstGeom prst="chevron">
              <a:avLst>
                <a:gd name="adj" fmla="val 49999"/>
              </a:avLst>
            </a:prstGeom>
            <a:solidFill>
              <a:srgbClr val="8ABE40"/>
            </a:solidFill>
            <a:ln w="12700">
              <a:miter lim="400000"/>
            </a:ln>
          </p:spPr>
          <p:txBody>
            <a:bodyPr lIns="0" tIns="0" rIns="0" bIns="0" anchor="ctr"/>
            <a:lstStyle/>
            <a:p>
              <a:pPr lvl="0" algn="ctr" rtl="0">
                <a:defRPr>
                  <a:latin typeface="Calibri"/>
                  <a:ea typeface="Calibri"/>
                  <a:cs typeface="Calibri"/>
                  <a:sym typeface="Calibri"/>
                </a:defRPr>
              </a:pPr>
              <a:endParaRPr dirty="0"/>
            </a:p>
          </p:txBody>
        </p:sp>
        <p:grpSp>
          <p:nvGrpSpPr>
            <p:cNvPr id="65" name="Group 65"/>
            <p:cNvGrpSpPr/>
            <p:nvPr/>
          </p:nvGrpSpPr>
          <p:grpSpPr>
            <a:xfrm>
              <a:off x="7552039" y="1786017"/>
              <a:ext cx="1170462" cy="1170462"/>
              <a:chOff x="-15" y="-15"/>
              <a:chExt cx="1170461" cy="1170461"/>
            </a:xfrm>
          </p:grpSpPr>
          <p:sp>
            <p:nvSpPr>
              <p:cNvPr id="63" name="Shape 63"/>
              <p:cNvSpPr/>
              <p:nvPr/>
            </p:nvSpPr>
            <p:spPr>
              <a:xfrm>
                <a:off x="-16" y="-16"/>
                <a:ext cx="1170462" cy="1170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8ABE40"/>
                </a:solidFill>
                <a:prstDash val="solid"/>
                <a:bevel/>
              </a:ln>
              <a:effectLst/>
            </p:spPr>
            <p:txBody>
              <a:bodyPr wrap="square" lIns="0" tIns="0" rIns="0" bIns="0" numCol="1" anchor="t">
                <a:noAutofit/>
              </a:bodyPr>
              <a:lstStyle/>
              <a:p>
                <a:pPr lvl="0" algn="r">
                  <a:defRPr>
                    <a:latin typeface="Calibri"/>
                    <a:ea typeface="Calibri"/>
                    <a:cs typeface="Calibri"/>
                    <a:sym typeface="Calibri"/>
                  </a:defRPr>
                </a:pPr>
                <a:endParaRPr dirty="0"/>
              </a:p>
            </p:txBody>
          </p:sp>
          <p:pic>
            <p:nvPicPr>
              <p:cNvPr id="64" name="image12.png"/>
              <p:cNvPicPr/>
              <p:nvPr/>
            </p:nvPicPr>
            <p:blipFill>
              <a:blip r:embed="rId3" cstate="screen">
                <a:extLst>
                  <a:ext uri="{28A0092B-C50C-407E-A947-70E740481C1C}">
                    <a14:useLocalDpi xmlns:a14="http://schemas.microsoft.com/office/drawing/2010/main"/>
                  </a:ext>
                </a:extLst>
              </a:blip>
              <a:stretch>
                <a:fillRect/>
              </a:stretch>
            </p:blipFill>
            <p:spPr>
              <a:xfrm rot="21217972">
                <a:off x="435300" y="215419"/>
                <a:ext cx="275940" cy="708242"/>
              </a:xfrm>
              <a:prstGeom prst="rect">
                <a:avLst/>
              </a:prstGeom>
              <a:ln w="12700" cap="flat">
                <a:noFill/>
                <a:miter lim="400000"/>
              </a:ln>
              <a:effectLst/>
            </p:spPr>
          </p:pic>
        </p:grpSp>
      </p:grpSp>
      <p:grpSp>
        <p:nvGrpSpPr>
          <p:cNvPr id="6" name="Group 5">
            <a:extLst>
              <a:ext uri="{FF2B5EF4-FFF2-40B4-BE49-F238E27FC236}">
                <a16:creationId xmlns:a16="http://schemas.microsoft.com/office/drawing/2014/main" id="{95652802-4DC9-F748-83C3-E5E3BDA8F41D}"/>
              </a:ext>
            </a:extLst>
          </p:cNvPr>
          <p:cNvGrpSpPr/>
          <p:nvPr/>
        </p:nvGrpSpPr>
        <p:grpSpPr>
          <a:xfrm>
            <a:off x="5407706" y="1753360"/>
            <a:ext cx="1739219" cy="1807686"/>
            <a:chOff x="5407706" y="1753360"/>
            <a:chExt cx="1739219" cy="1807686"/>
          </a:xfrm>
        </p:grpSpPr>
        <p:sp>
          <p:nvSpPr>
            <p:cNvPr id="50" name="Shape 50"/>
            <p:cNvSpPr/>
            <p:nvPr/>
          </p:nvSpPr>
          <p:spPr>
            <a:xfrm>
              <a:off x="5724525" y="2945497"/>
              <a:ext cx="1422400" cy="6155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700">
                  <a:latin typeface="Heebo"/>
                  <a:ea typeface="Heebo"/>
                  <a:cs typeface="Heebo"/>
                  <a:sym typeface="Heebo"/>
                </a:defRPr>
              </a:lvl1pPr>
            </a:lstStyle>
            <a:p>
              <a:pPr lvl="0">
                <a:defRPr sz="1800"/>
              </a:pPr>
              <a:r>
                <a:rPr sz="1700" dirty="0">
                  <a:latin typeface="Calibri" panose="020F0502020204030204" pitchFamily="34" charset="0"/>
                  <a:cs typeface="Calibri" panose="020F0502020204030204" pitchFamily="34" charset="0"/>
                </a:rPr>
                <a:t>השלכה לפח השכונתי</a:t>
              </a:r>
            </a:p>
          </p:txBody>
        </p:sp>
        <p:sp>
          <p:nvSpPr>
            <p:cNvPr id="54" name="Shape 54"/>
            <p:cNvSpPr/>
            <p:nvPr/>
          </p:nvSpPr>
          <p:spPr>
            <a:xfrm rot="10800000">
              <a:off x="5407706" y="2348144"/>
              <a:ext cx="209553" cy="147640"/>
            </a:xfrm>
            <a:prstGeom prst="chevron">
              <a:avLst>
                <a:gd name="adj" fmla="val 49999"/>
              </a:avLst>
            </a:prstGeom>
            <a:solidFill>
              <a:srgbClr val="8ABE40"/>
            </a:solidFill>
            <a:ln w="12700">
              <a:miter lim="400000"/>
            </a:ln>
          </p:spPr>
          <p:txBody>
            <a:bodyPr lIns="0" tIns="0" rIns="0" bIns="0" anchor="ctr"/>
            <a:lstStyle/>
            <a:p>
              <a:pPr lvl="0" algn="ctr" rtl="0">
                <a:defRPr>
                  <a:latin typeface="Calibri"/>
                  <a:ea typeface="Calibri"/>
                  <a:cs typeface="Calibri"/>
                  <a:sym typeface="Calibri"/>
                </a:defRPr>
              </a:pPr>
              <a:endParaRPr dirty="0"/>
            </a:p>
          </p:txBody>
        </p:sp>
        <p:sp>
          <p:nvSpPr>
            <p:cNvPr id="66" name="Shape 66"/>
            <p:cNvSpPr/>
            <p:nvPr/>
          </p:nvSpPr>
          <p:spPr>
            <a:xfrm>
              <a:off x="5799439" y="1753360"/>
              <a:ext cx="1170460" cy="117046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a:defRPr>
                  <a:latin typeface="Calibri"/>
                  <a:ea typeface="Calibri"/>
                  <a:cs typeface="Calibri"/>
                  <a:sym typeface="Calibri"/>
                </a:defRPr>
              </a:pPr>
              <a:endParaRPr dirty="0"/>
            </a:p>
          </p:txBody>
        </p:sp>
        <p:pic>
          <p:nvPicPr>
            <p:cNvPr id="67" name="image13.png"/>
            <p:cNvPicPr/>
            <p:nvPr/>
          </p:nvPicPr>
          <p:blipFill>
            <a:blip r:embed="rId4" cstate="screen">
              <a:extLst>
                <a:ext uri="{28A0092B-C50C-407E-A947-70E740481C1C}">
                  <a14:useLocalDpi xmlns:a14="http://schemas.microsoft.com/office/drawing/2010/main"/>
                </a:ext>
              </a:extLst>
            </a:blip>
            <a:stretch>
              <a:fillRect/>
            </a:stretch>
          </p:blipFill>
          <p:spPr>
            <a:xfrm>
              <a:off x="6138636" y="1949544"/>
              <a:ext cx="478318" cy="797195"/>
            </a:xfrm>
            <a:prstGeom prst="rect">
              <a:avLst/>
            </a:prstGeom>
            <a:ln w="12700">
              <a:miter lim="400000"/>
            </a:ln>
          </p:spPr>
        </p:pic>
      </p:grpSp>
      <p:grpSp>
        <p:nvGrpSpPr>
          <p:cNvPr id="7" name="Group 6">
            <a:extLst>
              <a:ext uri="{FF2B5EF4-FFF2-40B4-BE49-F238E27FC236}">
                <a16:creationId xmlns:a16="http://schemas.microsoft.com/office/drawing/2014/main" id="{60184817-0B79-B645-BA11-726FBD6DB454}"/>
              </a:ext>
            </a:extLst>
          </p:cNvPr>
          <p:cNvGrpSpPr/>
          <p:nvPr/>
        </p:nvGrpSpPr>
        <p:grpSpPr>
          <a:xfrm>
            <a:off x="3689805" y="1753360"/>
            <a:ext cx="1560151" cy="1567848"/>
            <a:chOff x="3689805" y="1753360"/>
            <a:chExt cx="1560151" cy="1567848"/>
          </a:xfrm>
        </p:grpSpPr>
        <p:sp>
          <p:nvSpPr>
            <p:cNvPr id="53" name="Shape 53"/>
            <p:cNvSpPr/>
            <p:nvPr/>
          </p:nvSpPr>
          <p:spPr>
            <a:xfrm>
              <a:off x="3869870" y="2967269"/>
              <a:ext cx="1265238" cy="353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700">
                  <a:latin typeface="Heebo"/>
                  <a:ea typeface="Heebo"/>
                  <a:cs typeface="Heebo"/>
                  <a:sym typeface="Heebo"/>
                </a:defRPr>
              </a:lvl1pPr>
            </a:lstStyle>
            <a:p>
              <a:pPr lvl="0">
                <a:defRPr sz="1800"/>
              </a:pPr>
              <a:r>
                <a:rPr sz="1700" dirty="0">
                  <a:latin typeface="Calibri" panose="020F0502020204030204" pitchFamily="34" charset="0"/>
                  <a:cs typeface="Calibri" panose="020F0502020204030204" pitchFamily="34" charset="0"/>
                </a:rPr>
                <a:t>משאית זבל </a:t>
              </a:r>
            </a:p>
          </p:txBody>
        </p:sp>
        <p:sp>
          <p:nvSpPr>
            <p:cNvPr id="57" name="Shape 57"/>
            <p:cNvSpPr/>
            <p:nvPr/>
          </p:nvSpPr>
          <p:spPr>
            <a:xfrm rot="10800000">
              <a:off x="3689805" y="2348144"/>
              <a:ext cx="209550" cy="147640"/>
            </a:xfrm>
            <a:prstGeom prst="chevron">
              <a:avLst>
                <a:gd name="adj" fmla="val 49999"/>
              </a:avLst>
            </a:prstGeom>
            <a:solidFill>
              <a:srgbClr val="8ABE40"/>
            </a:solidFill>
            <a:ln w="12700">
              <a:miter lim="400000"/>
            </a:ln>
          </p:spPr>
          <p:txBody>
            <a:bodyPr lIns="0" tIns="0" rIns="0" bIns="0" anchor="ctr"/>
            <a:lstStyle/>
            <a:p>
              <a:pPr lvl="0" algn="ctr" rtl="0">
                <a:defRPr>
                  <a:latin typeface="Calibri"/>
                  <a:ea typeface="Calibri"/>
                  <a:cs typeface="Calibri"/>
                  <a:sym typeface="Calibri"/>
                </a:defRPr>
              </a:pPr>
              <a:endParaRPr dirty="0"/>
            </a:p>
          </p:txBody>
        </p:sp>
        <p:sp>
          <p:nvSpPr>
            <p:cNvPr id="68" name="Shape 68"/>
            <p:cNvSpPr/>
            <p:nvPr/>
          </p:nvSpPr>
          <p:spPr>
            <a:xfrm>
              <a:off x="4079496" y="1753360"/>
              <a:ext cx="1170460" cy="117046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a:defRPr>
                  <a:latin typeface="Calibri"/>
                  <a:ea typeface="Calibri"/>
                  <a:cs typeface="Calibri"/>
                  <a:sym typeface="Calibri"/>
                </a:defRPr>
              </a:pPr>
              <a:endParaRPr dirty="0"/>
            </a:p>
          </p:txBody>
        </p:sp>
        <p:pic>
          <p:nvPicPr>
            <p:cNvPr id="69" name="image14.png"/>
            <p:cNvPicPr/>
            <p:nvPr/>
          </p:nvPicPr>
          <p:blipFill>
            <a:blip r:embed="rId5" cstate="screen">
              <a:extLst>
                <a:ext uri="{28A0092B-C50C-407E-A947-70E740481C1C}">
                  <a14:useLocalDpi xmlns:a14="http://schemas.microsoft.com/office/drawing/2010/main"/>
                </a:ext>
              </a:extLst>
            </a:blip>
            <a:stretch>
              <a:fillRect/>
            </a:stretch>
          </p:blipFill>
          <p:spPr>
            <a:xfrm>
              <a:off x="4260601" y="2107999"/>
              <a:ext cx="808876" cy="462216"/>
            </a:xfrm>
            <a:prstGeom prst="rect">
              <a:avLst/>
            </a:prstGeom>
            <a:ln w="12700">
              <a:miter lim="400000"/>
            </a:ln>
          </p:spPr>
        </p:pic>
      </p:grpSp>
      <p:grpSp>
        <p:nvGrpSpPr>
          <p:cNvPr id="8" name="Group 7">
            <a:extLst>
              <a:ext uri="{FF2B5EF4-FFF2-40B4-BE49-F238E27FC236}">
                <a16:creationId xmlns:a16="http://schemas.microsoft.com/office/drawing/2014/main" id="{8F2297FA-C60E-1F47-A020-D9774C8C5A45}"/>
              </a:ext>
            </a:extLst>
          </p:cNvPr>
          <p:cNvGrpSpPr/>
          <p:nvPr/>
        </p:nvGrpSpPr>
        <p:grpSpPr>
          <a:xfrm>
            <a:off x="1940833" y="1753360"/>
            <a:ext cx="1645330" cy="1567848"/>
            <a:chOff x="1940833" y="1753360"/>
            <a:chExt cx="1645330" cy="1567848"/>
          </a:xfrm>
        </p:grpSpPr>
        <p:sp>
          <p:nvSpPr>
            <p:cNvPr id="56" name="Shape 56"/>
            <p:cNvSpPr/>
            <p:nvPr/>
          </p:nvSpPr>
          <p:spPr>
            <a:xfrm>
              <a:off x="1979610" y="2967269"/>
              <a:ext cx="1606553" cy="353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700">
                  <a:latin typeface="Heebo"/>
                  <a:ea typeface="Heebo"/>
                  <a:cs typeface="Heebo"/>
                  <a:sym typeface="Heebo"/>
                </a:defRPr>
              </a:lvl1pPr>
            </a:lstStyle>
            <a:p>
              <a:pPr lvl="0">
                <a:defRPr sz="1800"/>
              </a:pPr>
              <a:r>
                <a:rPr sz="1700" dirty="0">
                  <a:latin typeface="Calibri" panose="020F0502020204030204" pitchFamily="34" charset="0"/>
                  <a:cs typeface="Calibri" panose="020F0502020204030204" pitchFamily="34" charset="0"/>
                </a:rPr>
                <a:t>תחנות המעבר</a:t>
              </a:r>
            </a:p>
          </p:txBody>
        </p:sp>
        <p:sp>
          <p:nvSpPr>
            <p:cNvPr id="58" name="Shape 58"/>
            <p:cNvSpPr/>
            <p:nvPr/>
          </p:nvSpPr>
          <p:spPr>
            <a:xfrm rot="10800000">
              <a:off x="1940833" y="2348144"/>
              <a:ext cx="209550" cy="147640"/>
            </a:xfrm>
            <a:prstGeom prst="chevron">
              <a:avLst>
                <a:gd name="adj" fmla="val 49999"/>
              </a:avLst>
            </a:prstGeom>
            <a:solidFill>
              <a:srgbClr val="8ABE40"/>
            </a:solidFill>
            <a:ln w="12700">
              <a:miter lim="400000"/>
            </a:ln>
          </p:spPr>
          <p:txBody>
            <a:bodyPr lIns="0" tIns="0" rIns="0" bIns="0" anchor="ctr"/>
            <a:lstStyle/>
            <a:p>
              <a:pPr lvl="0" algn="ctr" rtl="0">
                <a:defRPr>
                  <a:latin typeface="Calibri"/>
                  <a:ea typeface="Calibri"/>
                  <a:cs typeface="Calibri"/>
                  <a:sym typeface="Calibri"/>
                </a:defRPr>
              </a:pPr>
              <a:endParaRPr dirty="0"/>
            </a:p>
          </p:txBody>
        </p:sp>
        <p:sp>
          <p:nvSpPr>
            <p:cNvPr id="70" name="Shape 70"/>
            <p:cNvSpPr/>
            <p:nvPr/>
          </p:nvSpPr>
          <p:spPr>
            <a:xfrm>
              <a:off x="2348667" y="1753360"/>
              <a:ext cx="1170461" cy="117046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a:defRPr>
                  <a:latin typeface="Calibri"/>
                  <a:ea typeface="Calibri"/>
                  <a:cs typeface="Calibri"/>
                  <a:sym typeface="Calibri"/>
                </a:defRPr>
              </a:pPr>
              <a:endParaRPr dirty="0"/>
            </a:p>
          </p:txBody>
        </p:sp>
        <p:pic>
          <p:nvPicPr>
            <p:cNvPr id="71" name="image15.png"/>
            <p:cNvPicPr/>
            <p:nvPr/>
          </p:nvPicPr>
          <p:blipFill>
            <a:blip r:embed="rId6" cstate="screen">
              <a:extLst>
                <a:ext uri="{28A0092B-C50C-407E-A947-70E740481C1C}">
                  <a14:useLocalDpi xmlns:a14="http://schemas.microsoft.com/office/drawing/2010/main"/>
                </a:ext>
              </a:extLst>
            </a:blip>
            <a:stretch>
              <a:fillRect/>
            </a:stretch>
          </p:blipFill>
          <p:spPr>
            <a:xfrm>
              <a:off x="2524493" y="1950303"/>
              <a:ext cx="850165" cy="776697"/>
            </a:xfrm>
            <a:prstGeom prst="rect">
              <a:avLst/>
            </a:prstGeom>
            <a:ln w="12700">
              <a:miter lim="400000"/>
            </a:ln>
          </p:spPr>
        </p:pic>
      </p:grpSp>
      <p:grpSp>
        <p:nvGrpSpPr>
          <p:cNvPr id="9" name="Group 8">
            <a:extLst>
              <a:ext uri="{FF2B5EF4-FFF2-40B4-BE49-F238E27FC236}">
                <a16:creationId xmlns:a16="http://schemas.microsoft.com/office/drawing/2014/main" id="{9D554BF7-DD44-644A-91B6-8BFE786745BF}"/>
              </a:ext>
            </a:extLst>
          </p:cNvPr>
          <p:cNvGrpSpPr/>
          <p:nvPr/>
        </p:nvGrpSpPr>
        <p:grpSpPr>
          <a:xfrm>
            <a:off x="250822" y="1753360"/>
            <a:ext cx="1601792" cy="1829291"/>
            <a:chOff x="250822" y="1753360"/>
            <a:chExt cx="1601792" cy="1829291"/>
          </a:xfrm>
        </p:grpSpPr>
        <p:sp>
          <p:nvSpPr>
            <p:cNvPr id="55" name="Shape 55"/>
            <p:cNvSpPr/>
            <p:nvPr/>
          </p:nvSpPr>
          <p:spPr>
            <a:xfrm>
              <a:off x="250822" y="2967269"/>
              <a:ext cx="1601792" cy="353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700">
                  <a:latin typeface="Heebo"/>
                  <a:ea typeface="Heebo"/>
                  <a:cs typeface="Heebo"/>
                  <a:sym typeface="Heebo"/>
                </a:defRPr>
              </a:lvl1pPr>
            </a:lstStyle>
            <a:p>
              <a:pPr lvl="0">
                <a:defRPr sz="1800"/>
              </a:pPr>
              <a:r>
                <a:rPr lang="he-IL" sz="1700" dirty="0">
                  <a:latin typeface="Calibri" panose="020F0502020204030204" pitchFamily="34" charset="0"/>
                  <a:cs typeface="Calibri" panose="020F0502020204030204" pitchFamily="34" charset="0"/>
                </a:rPr>
                <a:t>הטמנה באדמה</a:t>
              </a:r>
            </a:p>
          </p:txBody>
        </p:sp>
        <p:sp>
          <p:nvSpPr>
            <p:cNvPr id="72" name="Shape 72"/>
            <p:cNvSpPr/>
            <p:nvPr/>
          </p:nvSpPr>
          <p:spPr>
            <a:xfrm>
              <a:off x="596067" y="1753360"/>
              <a:ext cx="1170461" cy="117046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a:defRPr>
                  <a:latin typeface="Calibri"/>
                  <a:ea typeface="Calibri"/>
                  <a:cs typeface="Calibri"/>
                  <a:sym typeface="Calibri"/>
                </a:defRPr>
              </a:pPr>
              <a:endParaRPr dirty="0"/>
            </a:p>
          </p:txBody>
        </p:sp>
        <p:pic>
          <p:nvPicPr>
            <p:cNvPr id="73" name="image16.png"/>
            <p:cNvPicPr/>
            <p:nvPr/>
          </p:nvPicPr>
          <p:blipFill>
            <a:blip r:embed="rId7" cstate="screen">
              <a:extLst>
                <a:ext uri="{28A0092B-C50C-407E-A947-70E740481C1C}">
                  <a14:useLocalDpi xmlns:a14="http://schemas.microsoft.com/office/drawing/2010/main"/>
                </a:ext>
              </a:extLst>
            </a:blip>
            <a:srcRect/>
            <a:stretch>
              <a:fillRect/>
            </a:stretch>
          </p:blipFill>
          <p:spPr>
            <a:xfrm>
              <a:off x="697421" y="1877443"/>
              <a:ext cx="968550" cy="799744"/>
            </a:xfrm>
            <a:prstGeom prst="rect">
              <a:avLst/>
            </a:prstGeom>
            <a:ln w="12700">
              <a:miter lim="400000"/>
            </a:ln>
          </p:spPr>
        </p:pic>
        <p:sp>
          <p:nvSpPr>
            <p:cNvPr id="75" name="Shape 75"/>
            <p:cNvSpPr/>
            <p:nvPr/>
          </p:nvSpPr>
          <p:spPr>
            <a:xfrm rot="5400000">
              <a:off x="1069975" y="3404056"/>
              <a:ext cx="209550" cy="147640"/>
            </a:xfrm>
            <a:prstGeom prst="chevron">
              <a:avLst>
                <a:gd name="adj" fmla="val 49999"/>
              </a:avLst>
            </a:prstGeom>
            <a:solidFill>
              <a:srgbClr val="8ABE40"/>
            </a:solidFill>
            <a:ln w="12700">
              <a:miter lim="400000"/>
            </a:ln>
          </p:spPr>
          <p:txBody>
            <a:bodyPr lIns="0" tIns="0" rIns="0" bIns="0" anchor="ctr"/>
            <a:lstStyle/>
            <a:p>
              <a:pPr lvl="0" algn="ctr">
                <a:defRPr>
                  <a:latin typeface="Calibri"/>
                  <a:ea typeface="Calibri"/>
                  <a:cs typeface="Calibri"/>
                  <a:sym typeface="Calibri"/>
                </a:defRPr>
              </a:pPr>
              <a:endParaRPr dirty="0"/>
            </a:p>
          </p:txBody>
        </p:sp>
      </p:grpSp>
      <p:grpSp>
        <p:nvGrpSpPr>
          <p:cNvPr id="10" name="Group 9">
            <a:extLst>
              <a:ext uri="{FF2B5EF4-FFF2-40B4-BE49-F238E27FC236}">
                <a16:creationId xmlns:a16="http://schemas.microsoft.com/office/drawing/2014/main" id="{9E527945-99D9-9B4D-8327-855E53DD3AAA}"/>
              </a:ext>
            </a:extLst>
          </p:cNvPr>
          <p:cNvGrpSpPr/>
          <p:nvPr/>
        </p:nvGrpSpPr>
        <p:grpSpPr>
          <a:xfrm>
            <a:off x="596067" y="3691017"/>
            <a:ext cx="1170461" cy="1170460"/>
            <a:chOff x="596067" y="3691017"/>
            <a:chExt cx="1170461" cy="1170460"/>
          </a:xfrm>
        </p:grpSpPr>
        <p:sp>
          <p:nvSpPr>
            <p:cNvPr id="74" name="Shape 74"/>
            <p:cNvSpPr/>
            <p:nvPr/>
          </p:nvSpPr>
          <p:spPr>
            <a:xfrm>
              <a:off x="596067" y="3691017"/>
              <a:ext cx="1170461" cy="117046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a:defRPr>
                  <a:latin typeface="Calibri"/>
                  <a:ea typeface="Calibri"/>
                  <a:cs typeface="Calibri"/>
                  <a:sym typeface="Calibri"/>
                </a:defRPr>
              </a:pPr>
              <a:endParaRPr dirty="0"/>
            </a:p>
          </p:txBody>
        </p:sp>
        <p:pic>
          <p:nvPicPr>
            <p:cNvPr id="76" name="image17.png"/>
            <p:cNvPicPr/>
            <p:nvPr/>
          </p:nvPicPr>
          <p:blipFill>
            <a:blip r:embed="rId8" cstate="screen">
              <a:extLst>
                <a:ext uri="{28A0092B-C50C-407E-A947-70E740481C1C}">
                  <a14:useLocalDpi xmlns:a14="http://schemas.microsoft.com/office/drawing/2010/main"/>
                </a:ext>
              </a:extLst>
            </a:blip>
            <a:stretch>
              <a:fillRect/>
            </a:stretch>
          </p:blipFill>
          <p:spPr>
            <a:xfrm>
              <a:off x="844550" y="3940204"/>
              <a:ext cx="660400" cy="660402"/>
            </a:xfrm>
            <a:prstGeom prst="rect">
              <a:avLst/>
            </a:prstGeom>
            <a:ln w="12700">
              <a:miter lim="400000"/>
            </a:ln>
          </p:spPr>
        </p:pic>
      </p:grpSp>
      <p:sp>
        <p:nvSpPr>
          <p:cNvPr id="2" name="Rectangle 1">
            <a:extLst>
              <a:ext uri="{FF2B5EF4-FFF2-40B4-BE49-F238E27FC236}">
                <a16:creationId xmlns:a16="http://schemas.microsoft.com/office/drawing/2014/main" id="{3562F2F1-4B64-3E4A-825F-EE6E4170E619}"/>
              </a:ext>
            </a:extLst>
          </p:cNvPr>
          <p:cNvSpPr/>
          <p:nvPr/>
        </p:nvSpPr>
        <p:spPr>
          <a:xfrm>
            <a:off x="4767713" y="501468"/>
            <a:ext cx="4160113" cy="584775"/>
          </a:xfrm>
          <a:prstGeom prst="rect">
            <a:avLst/>
          </a:prstGeom>
        </p:spPr>
        <p:txBody>
          <a:bodyPr wrap="none">
            <a:spAutoFit/>
          </a:bodyPr>
          <a:lstStyle/>
          <a:p>
            <a:pPr algn="r" rtl="1"/>
            <a:r>
              <a:rPr lang="he-IL" dirty="0">
                <a:solidFill>
                  <a:srgbClr val="FFFFFF"/>
                </a:solidFill>
                <a:latin typeface="Calibri" panose="020F0502020204030204" pitchFamily="34" charset="0"/>
                <a:cs typeface="Calibri" panose="020F0502020204030204" pitchFamily="34" charset="0"/>
              </a:rPr>
              <a:t> </a:t>
            </a:r>
            <a:r>
              <a:rPr lang="he-IL" sz="3200" dirty="0">
                <a:solidFill>
                  <a:srgbClr val="FFFFFF"/>
                </a:solidFill>
                <a:latin typeface="Calibri" panose="020F0502020204030204" pitchFamily="34" charset="0"/>
                <a:cs typeface="Calibri" panose="020F0502020204030204" pitchFamily="34" charset="0"/>
                <a:sym typeface="Heebo"/>
              </a:rPr>
              <a:t>אסור להשליך סוללות לפח!</a:t>
            </a:r>
          </a:p>
        </p:txBody>
      </p:sp>
      <p:pic>
        <p:nvPicPr>
          <p:cNvPr id="44" name="תמונה 43">
            <a:extLst>
              <a:ext uri="{FF2B5EF4-FFF2-40B4-BE49-F238E27FC236}">
                <a16:creationId xmlns:a16="http://schemas.microsoft.com/office/drawing/2014/main" id="{BBB3EF80-A5AE-488B-B65F-064A0DA4FD5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45" name="תמונה 44">
            <a:extLst>
              <a:ext uri="{FF2B5EF4-FFF2-40B4-BE49-F238E27FC236}">
                <a16:creationId xmlns:a16="http://schemas.microsoft.com/office/drawing/2014/main" id="{68236A92-7D9A-4C6C-AF6A-3F3E2744E6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3500"/>
                            </p:stCondLst>
                            <p:childTnLst>
                              <p:par>
                                <p:cTn id="17" presetID="22" presetClass="entr" presetSubtype="2"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5000"/>
                            </p:stCondLst>
                            <p:childTnLst>
                              <p:par>
                                <p:cTn id="21" presetID="22" presetClass="entr" presetSubtype="2"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6500"/>
                            </p:stCondLst>
                            <p:childTnLst>
                              <p:par>
                                <p:cTn id="25" presetID="22" presetClass="entr" presetSubtype="1"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8000"/>
                            </p:stCondLst>
                            <p:childTnLst>
                              <p:par>
                                <p:cTn id="29" presetID="2" presetClass="entr" presetSubtype="4"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2090058" y="378276"/>
            <a:ext cx="7053942" cy="431800"/>
          </a:xfrm>
          <a:prstGeom prst="rect">
            <a:avLst/>
          </a:prstGeom>
          <a:solidFill>
            <a:srgbClr val="8ABE40"/>
          </a:solidFill>
          <a:ln w="12700">
            <a:miter lim="400000"/>
          </a:ln>
        </p:spPr>
        <p:txBody>
          <a:bodyPr lIns="0" tIns="0" rIns="0" bIns="0" anchor="ctr"/>
          <a:lstStyle/>
          <a:p>
            <a:pPr lvl="0" algn="ctr" rtl="0">
              <a:defRPr>
                <a:solidFill>
                  <a:srgbClr val="FFFFFF"/>
                </a:solidFill>
                <a:latin typeface="Calibri"/>
                <a:ea typeface="Calibri"/>
                <a:cs typeface="Calibri"/>
                <a:sym typeface="Calibri"/>
              </a:defRPr>
            </a:pPr>
            <a:endParaRPr dirty="0"/>
          </a:p>
        </p:txBody>
      </p:sp>
      <p:sp>
        <p:nvSpPr>
          <p:cNvPr id="83" name="Shape 83"/>
          <p:cNvSpPr/>
          <p:nvPr/>
        </p:nvSpPr>
        <p:spPr>
          <a:xfrm>
            <a:off x="5200678" y="311376"/>
            <a:ext cx="3569807" cy="508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3300">
                <a:solidFill>
                  <a:srgbClr val="FFFFFF"/>
                </a:solidFill>
                <a:latin typeface="Heebo"/>
                <a:ea typeface="Heebo"/>
                <a:cs typeface="Heebo"/>
                <a:sym typeface="Heebo"/>
              </a:defRPr>
            </a:lvl1pPr>
          </a:lstStyle>
          <a:p>
            <a:pPr lvl="0">
              <a:defRPr sz="1800">
                <a:solidFill>
                  <a:srgbClr val="000000"/>
                </a:solidFill>
              </a:defRPr>
            </a:pPr>
            <a:r>
              <a:rPr sz="3300" dirty="0">
                <a:solidFill>
                  <a:srgbClr val="FFFFFF"/>
                </a:solidFill>
                <a:latin typeface="Calibri" panose="020F0502020204030204" pitchFamily="34" charset="0"/>
                <a:cs typeface="Calibri" panose="020F0502020204030204" pitchFamily="34" charset="0"/>
              </a:rPr>
              <a:t>פתרון – הפחתה</a:t>
            </a:r>
          </a:p>
        </p:txBody>
      </p:sp>
      <p:sp>
        <p:nvSpPr>
          <p:cNvPr id="84" name="Shape 84"/>
          <p:cNvSpPr/>
          <p:nvPr/>
        </p:nvSpPr>
        <p:spPr>
          <a:xfrm>
            <a:off x="-1" y="6770685"/>
            <a:ext cx="9136065" cy="87315"/>
          </a:xfrm>
          <a:prstGeom prst="rect">
            <a:avLst/>
          </a:prstGeom>
          <a:solidFill>
            <a:schemeClr val="tx1"/>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grpSp>
        <p:nvGrpSpPr>
          <p:cNvPr id="11" name="Group 10">
            <a:extLst>
              <a:ext uri="{FF2B5EF4-FFF2-40B4-BE49-F238E27FC236}">
                <a16:creationId xmlns:a16="http://schemas.microsoft.com/office/drawing/2014/main" id="{B7FDA7D7-0D14-EF41-A7B7-33C33EBA78A1}"/>
              </a:ext>
            </a:extLst>
          </p:cNvPr>
          <p:cNvGrpSpPr/>
          <p:nvPr/>
        </p:nvGrpSpPr>
        <p:grpSpPr>
          <a:xfrm>
            <a:off x="229053" y="1679640"/>
            <a:ext cx="2604465" cy="2068668"/>
            <a:chOff x="60877" y="1774371"/>
            <a:chExt cx="2604465" cy="2068668"/>
          </a:xfrm>
        </p:grpSpPr>
        <p:pic>
          <p:nvPicPr>
            <p:cNvPr id="7" name="Picture 6">
              <a:extLst>
                <a:ext uri="{FF2B5EF4-FFF2-40B4-BE49-F238E27FC236}">
                  <a16:creationId xmlns:a16="http://schemas.microsoft.com/office/drawing/2014/main" id="{7A2AA45C-BF0C-C543-B5A2-D15208DF7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7" y="1774371"/>
              <a:ext cx="2604465" cy="1604646"/>
            </a:xfrm>
            <a:prstGeom prst="rect">
              <a:avLst/>
            </a:prstGeom>
          </p:spPr>
        </p:pic>
        <p:sp>
          <p:nvSpPr>
            <p:cNvPr id="85" name="Shape 85"/>
            <p:cNvSpPr/>
            <p:nvPr/>
          </p:nvSpPr>
          <p:spPr>
            <a:xfrm>
              <a:off x="803958" y="3489100"/>
              <a:ext cx="1443661" cy="3539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700">
                  <a:latin typeface="Heebo"/>
                  <a:ea typeface="Heebo"/>
                  <a:cs typeface="Heebo"/>
                  <a:sym typeface="Heebo"/>
                </a:defRPr>
              </a:lvl1pPr>
            </a:lstStyle>
            <a:p>
              <a:pPr lvl="0">
                <a:defRPr sz="1800"/>
              </a:pPr>
              <a:r>
                <a:rPr lang="he-IL" sz="1700" dirty="0">
                  <a:latin typeface="Calibri" panose="020F0502020204030204" pitchFamily="34" charset="0"/>
                  <a:cs typeface="Calibri" panose="020F0502020204030204" pitchFamily="34" charset="0"/>
                </a:rPr>
                <a:t>קונים יותר איכותי</a:t>
              </a:r>
            </a:p>
          </p:txBody>
        </p:sp>
      </p:grpSp>
      <p:grpSp>
        <p:nvGrpSpPr>
          <p:cNvPr id="10" name="Group 9">
            <a:extLst>
              <a:ext uri="{FF2B5EF4-FFF2-40B4-BE49-F238E27FC236}">
                <a16:creationId xmlns:a16="http://schemas.microsoft.com/office/drawing/2014/main" id="{DDE14EB9-DF17-F54D-A3CE-FF64289BC693}"/>
              </a:ext>
            </a:extLst>
          </p:cNvPr>
          <p:cNvGrpSpPr/>
          <p:nvPr/>
        </p:nvGrpSpPr>
        <p:grpSpPr>
          <a:xfrm>
            <a:off x="2750121" y="1231285"/>
            <a:ext cx="3280562" cy="2524666"/>
            <a:chOff x="2750121" y="1231285"/>
            <a:chExt cx="3280562" cy="2524666"/>
          </a:xfrm>
        </p:grpSpPr>
        <p:pic>
          <p:nvPicPr>
            <p:cNvPr id="5" name="Picture 4">
              <a:extLst>
                <a:ext uri="{FF2B5EF4-FFF2-40B4-BE49-F238E27FC236}">
                  <a16:creationId xmlns:a16="http://schemas.microsoft.com/office/drawing/2014/main" id="{5C53A64B-D014-0A40-A966-64E53FC846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0121" y="1231285"/>
              <a:ext cx="3280562" cy="2187041"/>
            </a:xfrm>
            <a:prstGeom prst="rect">
              <a:avLst/>
            </a:prstGeom>
          </p:spPr>
        </p:pic>
        <p:sp>
          <p:nvSpPr>
            <p:cNvPr id="87" name="Shape 87"/>
            <p:cNvSpPr/>
            <p:nvPr/>
          </p:nvSpPr>
          <p:spPr>
            <a:xfrm>
              <a:off x="3441017" y="3402012"/>
              <a:ext cx="1842808" cy="3539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700">
                  <a:latin typeface="Heebo"/>
                  <a:ea typeface="Heebo"/>
                  <a:cs typeface="Heebo"/>
                  <a:sym typeface="Heebo"/>
                </a:defRPr>
              </a:lvl1pPr>
            </a:lstStyle>
            <a:p>
              <a:pPr lvl="0">
                <a:defRPr sz="1800"/>
              </a:pPr>
              <a:r>
                <a:rPr lang="he-IL" sz="1700" dirty="0">
                  <a:latin typeface="Calibri" panose="020F0502020204030204" pitchFamily="34" charset="0"/>
                  <a:cs typeface="Calibri" panose="020F0502020204030204" pitchFamily="34" charset="0"/>
                </a:rPr>
                <a:t>רכישת מוצרים נטענים</a:t>
              </a:r>
            </a:p>
          </p:txBody>
        </p:sp>
      </p:grpSp>
      <p:grpSp>
        <p:nvGrpSpPr>
          <p:cNvPr id="8" name="Group 7">
            <a:extLst>
              <a:ext uri="{FF2B5EF4-FFF2-40B4-BE49-F238E27FC236}">
                <a16:creationId xmlns:a16="http://schemas.microsoft.com/office/drawing/2014/main" id="{216F0F34-5A9E-AA4E-92BA-484EAFFA05F1}"/>
              </a:ext>
            </a:extLst>
          </p:cNvPr>
          <p:cNvGrpSpPr/>
          <p:nvPr/>
        </p:nvGrpSpPr>
        <p:grpSpPr>
          <a:xfrm>
            <a:off x="3685718" y="3925885"/>
            <a:ext cx="1898653" cy="2932115"/>
            <a:chOff x="3685718" y="3925885"/>
            <a:chExt cx="1898653" cy="2932115"/>
          </a:xfrm>
        </p:grpSpPr>
        <p:sp>
          <p:nvSpPr>
            <p:cNvPr id="88" name="Shape 88"/>
            <p:cNvSpPr/>
            <p:nvPr/>
          </p:nvSpPr>
          <p:spPr>
            <a:xfrm>
              <a:off x="4017952" y="4221152"/>
              <a:ext cx="354015" cy="35401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AB333"/>
            </a:solidFill>
            <a:ln w="12700">
              <a:miter lim="400000"/>
            </a:ln>
          </p:spPr>
          <p:txBody>
            <a:bodyPr lIns="0" tIns="0" rIns="0" bIns="0" anchor="ctr"/>
            <a:lstStyle/>
            <a:p>
              <a:pPr lvl="0" algn="ctr" rtl="0">
                <a:defRPr>
                  <a:solidFill>
                    <a:srgbClr val="FFFFFF"/>
                  </a:solidFill>
                  <a:latin typeface="Calibri"/>
                  <a:ea typeface="Calibri"/>
                  <a:cs typeface="Calibri"/>
                  <a:sym typeface="Calibri"/>
                </a:defRPr>
              </a:pPr>
              <a:endParaRPr dirty="0"/>
            </a:p>
          </p:txBody>
        </p:sp>
        <p:pic>
          <p:nvPicPr>
            <p:cNvPr id="89" name="image18.png"/>
            <p:cNvPicPr/>
            <p:nvPr/>
          </p:nvPicPr>
          <p:blipFill>
            <a:blip r:embed="rId4"/>
            <a:stretch>
              <a:fillRect/>
            </a:stretch>
          </p:blipFill>
          <p:spPr>
            <a:xfrm>
              <a:off x="3685718" y="3925885"/>
              <a:ext cx="1898653" cy="2932115"/>
            </a:xfrm>
            <a:prstGeom prst="rect">
              <a:avLst/>
            </a:prstGeom>
            <a:ln w="12700">
              <a:miter lim="400000"/>
            </a:ln>
          </p:spPr>
        </p:pic>
      </p:grpSp>
      <p:sp>
        <p:nvSpPr>
          <p:cNvPr id="90" name="Shape 90"/>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6</a:t>
            </a:r>
            <a:endParaRPr dirty="0"/>
          </a:p>
        </p:txBody>
      </p:sp>
      <p:pic>
        <p:nvPicPr>
          <p:cNvPr id="91" name="image2.jpeg"/>
          <p:cNvPicPr/>
          <p:nvPr/>
        </p:nvPicPr>
        <p:blipFill>
          <a:blip r:embed="rId5" cstate="screen">
            <a:extLst>
              <a:ext uri="{28A0092B-C50C-407E-A947-70E740481C1C}">
                <a14:useLocalDpi xmlns:a14="http://schemas.microsoft.com/office/drawing/2010/main"/>
              </a:ext>
            </a:extLst>
          </a:blip>
          <a:stretch>
            <a:fillRect/>
          </a:stretch>
        </p:blipFill>
        <p:spPr>
          <a:xfrm>
            <a:off x="8216900" y="6137275"/>
            <a:ext cx="531813" cy="531813"/>
          </a:xfrm>
          <a:prstGeom prst="rect">
            <a:avLst/>
          </a:prstGeom>
          <a:ln w="12700">
            <a:miter lim="400000"/>
          </a:ln>
        </p:spPr>
      </p:pic>
      <p:grpSp>
        <p:nvGrpSpPr>
          <p:cNvPr id="9" name="Group 8">
            <a:extLst>
              <a:ext uri="{FF2B5EF4-FFF2-40B4-BE49-F238E27FC236}">
                <a16:creationId xmlns:a16="http://schemas.microsoft.com/office/drawing/2014/main" id="{98B8E577-8D7C-DF45-8415-A02F419860F1}"/>
              </a:ext>
            </a:extLst>
          </p:cNvPr>
          <p:cNvGrpSpPr/>
          <p:nvPr/>
        </p:nvGrpSpPr>
        <p:grpSpPr>
          <a:xfrm>
            <a:off x="5841964" y="1297090"/>
            <a:ext cx="3048000" cy="2474250"/>
            <a:chOff x="5841964" y="1297090"/>
            <a:chExt cx="3048000" cy="2474250"/>
          </a:xfrm>
        </p:grpSpPr>
        <p:sp>
          <p:nvSpPr>
            <p:cNvPr id="86" name="Shape 86"/>
            <p:cNvSpPr/>
            <p:nvPr/>
          </p:nvSpPr>
          <p:spPr>
            <a:xfrm>
              <a:off x="6093888" y="3402012"/>
              <a:ext cx="2326915" cy="3693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Heebo"/>
                  <a:ea typeface="Heebo"/>
                  <a:cs typeface="Heebo"/>
                  <a:sym typeface="Heebo"/>
                </a:defRPr>
              </a:lvl1pPr>
            </a:lstStyle>
            <a:p>
              <a:pPr lvl="0"/>
              <a:r>
                <a:rPr lang="he-IL" dirty="0">
                  <a:latin typeface="Calibri" panose="020F0502020204030204" pitchFamily="34" charset="0"/>
                  <a:cs typeface="Calibri" panose="020F0502020204030204" pitchFamily="34" charset="0"/>
                </a:rPr>
                <a:t>שימוש בסוללות רב פעמיות</a:t>
              </a:r>
            </a:p>
          </p:txBody>
        </p:sp>
        <p:pic>
          <p:nvPicPr>
            <p:cNvPr id="3" name="Picture 2">
              <a:extLst>
                <a:ext uri="{FF2B5EF4-FFF2-40B4-BE49-F238E27FC236}">
                  <a16:creationId xmlns:a16="http://schemas.microsoft.com/office/drawing/2014/main" id="{96A21924-D5A2-2B4F-B336-7486B90ACB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1964" y="1297090"/>
              <a:ext cx="3048000" cy="2032000"/>
            </a:xfrm>
            <a:prstGeom prst="rect">
              <a:avLst/>
            </a:prstGeom>
          </p:spPr>
        </p:pic>
      </p:grpSp>
      <p:pic>
        <p:nvPicPr>
          <p:cNvPr id="22" name="תמונה 21">
            <a:extLst>
              <a:ext uri="{FF2B5EF4-FFF2-40B4-BE49-F238E27FC236}">
                <a16:creationId xmlns:a16="http://schemas.microsoft.com/office/drawing/2014/main" id="{C7D29332-78A7-4D8E-AB45-815DAFD0E2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23" name="תמונה 22">
            <a:extLst>
              <a:ext uri="{FF2B5EF4-FFF2-40B4-BE49-F238E27FC236}">
                <a16:creationId xmlns:a16="http://schemas.microsoft.com/office/drawing/2014/main" id="{ED5B7084-8B0B-48B6-ADAE-C74F50F3139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000"/>
                            </p:stCondLst>
                            <p:childTnLst>
                              <p:par>
                                <p:cTn id="13" presetID="22" presetClass="entr" presetSubtype="4"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2090058" y="378276"/>
            <a:ext cx="7053942" cy="431800"/>
          </a:xfrm>
          <a:prstGeom prst="rect">
            <a:avLst/>
          </a:prstGeom>
          <a:solidFill>
            <a:srgbClr val="8ABE40"/>
          </a:solidFill>
          <a:ln w="12700">
            <a:miter lim="400000"/>
          </a:ln>
        </p:spPr>
        <p:txBody>
          <a:bodyPr lIns="0" tIns="0" rIns="0" bIns="0" anchor="ctr"/>
          <a:lstStyle/>
          <a:p>
            <a:pPr lvl="0" algn="ctr" rtl="0">
              <a:defRPr>
                <a:solidFill>
                  <a:srgbClr val="FFFFFF"/>
                </a:solidFill>
                <a:latin typeface="Calibri"/>
                <a:ea typeface="Calibri"/>
                <a:cs typeface="Calibri"/>
                <a:sym typeface="Calibri"/>
              </a:defRPr>
            </a:pPr>
            <a:endParaRPr dirty="0"/>
          </a:p>
        </p:txBody>
      </p:sp>
      <p:sp>
        <p:nvSpPr>
          <p:cNvPr id="83" name="Shape 83"/>
          <p:cNvSpPr/>
          <p:nvPr/>
        </p:nvSpPr>
        <p:spPr>
          <a:xfrm>
            <a:off x="5200678" y="311376"/>
            <a:ext cx="3569807" cy="508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3300">
                <a:solidFill>
                  <a:srgbClr val="FFFFFF"/>
                </a:solidFill>
                <a:latin typeface="Heebo"/>
                <a:ea typeface="Heebo"/>
                <a:cs typeface="Heebo"/>
                <a:sym typeface="Heebo"/>
              </a:defRPr>
            </a:lvl1pPr>
          </a:lstStyle>
          <a:p>
            <a:pPr lvl="0">
              <a:defRPr sz="1800">
                <a:solidFill>
                  <a:srgbClr val="000000"/>
                </a:solidFill>
              </a:defRPr>
            </a:pPr>
            <a:r>
              <a:rPr lang="he-IL" sz="3300" dirty="0" err="1">
                <a:solidFill>
                  <a:srgbClr val="FFFFFF"/>
                </a:solidFill>
                <a:latin typeface="Calibri" panose="020F0502020204030204" pitchFamily="34" charset="0"/>
                <a:cs typeface="Calibri" panose="020F0502020204030204" pitchFamily="34" charset="0"/>
              </a:rPr>
              <a:t>מיחזור</a:t>
            </a:r>
            <a:r>
              <a:rPr lang="he-IL" sz="3300" dirty="0">
                <a:solidFill>
                  <a:srgbClr val="FFFFFF"/>
                </a:solidFill>
                <a:latin typeface="Calibri" panose="020F0502020204030204" pitchFamily="34" charset="0"/>
                <a:cs typeface="Calibri" panose="020F0502020204030204" pitchFamily="34" charset="0"/>
              </a:rPr>
              <a:t> סוללות</a:t>
            </a:r>
            <a:endParaRPr sz="3300" dirty="0">
              <a:solidFill>
                <a:srgbClr val="FFFFFF"/>
              </a:solidFill>
              <a:latin typeface="Calibri" panose="020F0502020204030204" pitchFamily="34" charset="0"/>
              <a:cs typeface="Calibri" panose="020F0502020204030204" pitchFamily="34" charset="0"/>
            </a:endParaRPr>
          </a:p>
        </p:txBody>
      </p:sp>
      <p:sp>
        <p:nvSpPr>
          <p:cNvPr id="84" name="Shape 84"/>
          <p:cNvSpPr/>
          <p:nvPr/>
        </p:nvSpPr>
        <p:spPr>
          <a:xfrm>
            <a:off x="-1" y="6770685"/>
            <a:ext cx="9136065" cy="87315"/>
          </a:xfrm>
          <a:prstGeom prst="rect">
            <a:avLst/>
          </a:prstGeom>
          <a:solidFill>
            <a:schemeClr val="tx1"/>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90" name="Shape 90"/>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7</a:t>
            </a:r>
            <a:endParaRPr dirty="0"/>
          </a:p>
        </p:txBody>
      </p:sp>
      <p:pic>
        <p:nvPicPr>
          <p:cNvPr id="91" name="image2.jpeg"/>
          <p:cNvPicPr/>
          <p:nvPr/>
        </p:nvPicPr>
        <p:blipFill>
          <a:blip r:embed="rId2" cstate="screen">
            <a:extLst>
              <a:ext uri="{28A0092B-C50C-407E-A947-70E740481C1C}">
                <a14:useLocalDpi xmlns:a14="http://schemas.microsoft.com/office/drawing/2010/main"/>
              </a:ext>
            </a:extLst>
          </a:blip>
          <a:stretch>
            <a:fillRect/>
          </a:stretch>
        </p:blipFill>
        <p:spPr>
          <a:xfrm>
            <a:off x="8216900" y="6137275"/>
            <a:ext cx="531813" cy="531813"/>
          </a:xfrm>
          <a:prstGeom prst="rect">
            <a:avLst/>
          </a:prstGeom>
          <a:ln w="12700">
            <a:miter lim="400000"/>
          </a:ln>
        </p:spPr>
      </p:pic>
      <p:pic>
        <p:nvPicPr>
          <p:cNvPr id="22" name="תמונה 21">
            <a:extLst>
              <a:ext uri="{FF2B5EF4-FFF2-40B4-BE49-F238E27FC236}">
                <a16:creationId xmlns:a16="http://schemas.microsoft.com/office/drawing/2014/main" id="{C7D29332-78A7-4D8E-AB45-815DAFD0E2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23" name="תמונה 22">
            <a:extLst>
              <a:ext uri="{FF2B5EF4-FFF2-40B4-BE49-F238E27FC236}">
                <a16:creationId xmlns:a16="http://schemas.microsoft.com/office/drawing/2014/main" id="{ED5B7084-8B0B-48B6-ADAE-C74F50F313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
        <p:nvSpPr>
          <p:cNvPr id="24" name="Rectangle 16">
            <a:extLst>
              <a:ext uri="{FF2B5EF4-FFF2-40B4-BE49-F238E27FC236}">
                <a16:creationId xmlns:a16="http://schemas.microsoft.com/office/drawing/2014/main" id="{009376B4-8F55-496A-B795-05E774D6C4EE}"/>
              </a:ext>
            </a:extLst>
          </p:cNvPr>
          <p:cNvSpPr/>
          <p:nvPr/>
        </p:nvSpPr>
        <p:spPr>
          <a:xfrm>
            <a:off x="1420838" y="1244600"/>
            <a:ext cx="5973734" cy="316307"/>
          </a:xfrm>
          <a:prstGeom prst="rect">
            <a:avLst/>
          </a:prstGeom>
          <a:solidFill>
            <a:srgbClr val="8ABE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25" name="Rectangle 17">
            <a:extLst>
              <a:ext uri="{FF2B5EF4-FFF2-40B4-BE49-F238E27FC236}">
                <a16:creationId xmlns:a16="http://schemas.microsoft.com/office/drawing/2014/main" id="{B626CB77-743F-4666-ADBE-E880DB959715}"/>
              </a:ext>
            </a:extLst>
          </p:cNvPr>
          <p:cNvSpPr>
            <a:spLocks noChangeArrowheads="1"/>
          </p:cNvSpPr>
          <p:nvPr/>
        </p:nvSpPr>
        <p:spPr bwMode="auto">
          <a:xfrm>
            <a:off x="1533378" y="1208443"/>
            <a:ext cx="58611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US" altLang="en-US" sz="2200" b="1" dirty="0">
                <a:solidFill>
                  <a:schemeClr val="bg1"/>
                </a:solidFill>
                <a:latin typeface="Arial" panose="020B0604020202020204" pitchFamily="34" charset="0"/>
              </a:rPr>
              <a:t>  </a:t>
            </a:r>
            <a:r>
              <a:rPr lang="en-US" altLang="en-US" sz="2200" dirty="0" err="1">
                <a:solidFill>
                  <a:schemeClr val="bg1"/>
                </a:solidFill>
                <a:latin typeface="Arial" panose="020B0604020202020204" pitchFamily="34" charset="0"/>
              </a:rPr>
              <a:t>מסירת</a:t>
            </a:r>
            <a:r>
              <a:rPr lang="en-US" altLang="en-US" sz="2200" dirty="0">
                <a:solidFill>
                  <a:schemeClr val="bg1"/>
                </a:solidFill>
                <a:latin typeface="Arial" panose="020B0604020202020204" pitchFamily="34" charset="0"/>
              </a:rPr>
              <a:t> </a:t>
            </a:r>
            <a:r>
              <a:rPr lang="en-US" altLang="en-US" sz="2200" dirty="0" err="1">
                <a:solidFill>
                  <a:schemeClr val="bg1"/>
                </a:solidFill>
                <a:latin typeface="Arial" panose="020B0604020202020204" pitchFamily="34" charset="0"/>
              </a:rPr>
              <a:t>הפסולת</a:t>
            </a:r>
            <a:r>
              <a:rPr lang="en-US" altLang="en-US" sz="2200" dirty="0">
                <a:solidFill>
                  <a:schemeClr val="bg1"/>
                </a:solidFill>
                <a:latin typeface="Arial" panose="020B0604020202020204" pitchFamily="34" charset="0"/>
              </a:rPr>
              <a:t> </a:t>
            </a:r>
            <a:r>
              <a:rPr lang="en-US" altLang="en-US" sz="2200" dirty="0" err="1">
                <a:solidFill>
                  <a:schemeClr val="bg1"/>
                </a:solidFill>
                <a:latin typeface="Arial" panose="020B0604020202020204" pitchFamily="34" charset="0"/>
              </a:rPr>
              <a:t>למיחזור</a:t>
            </a:r>
            <a:r>
              <a:rPr lang="en-US" altLang="en-US" sz="2200" dirty="0">
                <a:solidFill>
                  <a:schemeClr val="bg1"/>
                </a:solidFill>
                <a:latin typeface="Arial" panose="020B0604020202020204" pitchFamily="34" charset="0"/>
              </a:rPr>
              <a:t> </a:t>
            </a:r>
            <a:r>
              <a:rPr lang="en-US" altLang="en-US" sz="2200" dirty="0" err="1">
                <a:solidFill>
                  <a:schemeClr val="bg1"/>
                </a:solidFill>
                <a:latin typeface="Arial" panose="020B0604020202020204" pitchFamily="34" charset="0"/>
              </a:rPr>
              <a:t>אפשרית</a:t>
            </a:r>
            <a:r>
              <a:rPr lang="en-US" altLang="en-US" sz="2200" dirty="0">
                <a:solidFill>
                  <a:schemeClr val="bg1"/>
                </a:solidFill>
                <a:latin typeface="Arial" panose="020B0604020202020204" pitchFamily="34" charset="0"/>
              </a:rPr>
              <a:t> </a:t>
            </a:r>
            <a:r>
              <a:rPr lang="he-IL" altLang="en-US" sz="2200" dirty="0">
                <a:solidFill>
                  <a:schemeClr val="bg1"/>
                </a:solidFill>
                <a:latin typeface="Arial" panose="020B0604020202020204" pitchFamily="34" charset="0"/>
              </a:rPr>
              <a:t>בשלושה </a:t>
            </a:r>
            <a:r>
              <a:rPr lang="en-US" altLang="en-US" sz="2200" dirty="0" err="1">
                <a:solidFill>
                  <a:schemeClr val="bg1"/>
                </a:solidFill>
                <a:latin typeface="Arial" panose="020B0604020202020204" pitchFamily="34" charset="0"/>
              </a:rPr>
              <a:t>דרכים</a:t>
            </a:r>
            <a:r>
              <a:rPr lang="en-US" altLang="en-US" sz="2200" dirty="0">
                <a:solidFill>
                  <a:schemeClr val="bg1"/>
                </a:solidFill>
                <a:latin typeface="Arial" panose="020B0604020202020204" pitchFamily="34" charset="0"/>
              </a:rPr>
              <a:t>:</a:t>
            </a:r>
            <a:r>
              <a:rPr lang="he-IL" altLang="en-US" sz="2200" dirty="0">
                <a:solidFill>
                  <a:schemeClr val="bg1"/>
                </a:solidFill>
                <a:latin typeface="Arial" panose="020B0604020202020204" pitchFamily="34" charset="0"/>
              </a:rPr>
              <a:t> </a:t>
            </a:r>
            <a:endParaRPr lang="en-US" altLang="en-US" sz="2200" dirty="0">
              <a:solidFill>
                <a:schemeClr val="bg1"/>
              </a:solidFill>
              <a:latin typeface="Arial" panose="020B0604020202020204" pitchFamily="34" charset="0"/>
            </a:endParaRPr>
          </a:p>
        </p:txBody>
      </p:sp>
      <p:cxnSp>
        <p:nvCxnSpPr>
          <p:cNvPr id="26" name="Elbow Connector 44">
            <a:extLst>
              <a:ext uri="{FF2B5EF4-FFF2-40B4-BE49-F238E27FC236}">
                <a16:creationId xmlns:a16="http://schemas.microsoft.com/office/drawing/2014/main" id="{939A6B8C-B60B-42DA-9FA2-B2F9AA344FB0}"/>
              </a:ext>
            </a:extLst>
          </p:cNvPr>
          <p:cNvCxnSpPr>
            <a:cxnSpLocks/>
          </p:cNvCxnSpPr>
          <p:nvPr/>
        </p:nvCxnSpPr>
        <p:spPr>
          <a:xfrm rot="10800000" flipV="1">
            <a:off x="1749425" y="1844675"/>
            <a:ext cx="2855913" cy="215900"/>
          </a:xfrm>
          <a:prstGeom prst="bentConnector2">
            <a:avLst/>
          </a:prstGeom>
          <a:ln>
            <a:solidFill>
              <a:srgbClr val="8ABE4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50">
            <a:extLst>
              <a:ext uri="{FF2B5EF4-FFF2-40B4-BE49-F238E27FC236}">
                <a16:creationId xmlns:a16="http://schemas.microsoft.com/office/drawing/2014/main" id="{A11FC134-FD94-44B9-803C-384032F23071}"/>
              </a:ext>
            </a:extLst>
          </p:cNvPr>
          <p:cNvCxnSpPr>
            <a:cxnSpLocks/>
          </p:cNvCxnSpPr>
          <p:nvPr/>
        </p:nvCxnSpPr>
        <p:spPr>
          <a:xfrm>
            <a:off x="4605338" y="944343"/>
            <a:ext cx="2609850" cy="260350"/>
          </a:xfrm>
          <a:prstGeom prst="bentConnector2">
            <a:avLst/>
          </a:prstGeom>
          <a:ln>
            <a:solidFill>
              <a:srgbClr val="8ABE4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39">
            <a:extLst>
              <a:ext uri="{FF2B5EF4-FFF2-40B4-BE49-F238E27FC236}">
                <a16:creationId xmlns:a16="http://schemas.microsoft.com/office/drawing/2014/main" id="{B77BCF08-AEBF-4DE2-BBB0-F5E265AF376E}"/>
              </a:ext>
            </a:extLst>
          </p:cNvPr>
          <p:cNvCxnSpPr>
            <a:cxnSpLocks/>
          </p:cNvCxnSpPr>
          <p:nvPr/>
        </p:nvCxnSpPr>
        <p:spPr>
          <a:xfrm>
            <a:off x="7098188" y="1844673"/>
            <a:ext cx="0" cy="190644"/>
          </a:xfrm>
          <a:prstGeom prst="straightConnector1">
            <a:avLst/>
          </a:prstGeom>
          <a:ln>
            <a:solidFill>
              <a:srgbClr val="8ABE4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Freeform 22">
            <a:extLst>
              <a:ext uri="{FF2B5EF4-FFF2-40B4-BE49-F238E27FC236}">
                <a16:creationId xmlns:a16="http://schemas.microsoft.com/office/drawing/2014/main" id="{9BAE9E29-514D-423B-A8D3-4372BE303898}"/>
              </a:ext>
            </a:extLst>
          </p:cNvPr>
          <p:cNvSpPr/>
          <p:nvPr/>
        </p:nvSpPr>
        <p:spPr>
          <a:xfrm>
            <a:off x="3924300" y="820738"/>
            <a:ext cx="5327650" cy="160337"/>
          </a:xfrm>
          <a:custGeom>
            <a:avLst/>
            <a:gdLst>
              <a:gd name="connsiteX0" fmla="*/ 4836160 w 4836160"/>
              <a:gd name="connsiteY0" fmla="*/ 142240 h 142240"/>
              <a:gd name="connsiteX1" fmla="*/ 558800 w 4836160"/>
              <a:gd name="connsiteY1" fmla="*/ 142240 h 142240"/>
              <a:gd name="connsiteX2" fmla="*/ 457200 w 4836160"/>
              <a:gd name="connsiteY2" fmla="*/ 0 h 142240"/>
              <a:gd name="connsiteX3" fmla="*/ 0 w 4836160"/>
              <a:gd name="connsiteY3" fmla="*/ 0 h 142240"/>
            </a:gdLst>
            <a:ahLst/>
            <a:cxnLst>
              <a:cxn ang="0">
                <a:pos x="connsiteX0" y="connsiteY0"/>
              </a:cxn>
              <a:cxn ang="0">
                <a:pos x="connsiteX1" y="connsiteY1"/>
              </a:cxn>
              <a:cxn ang="0">
                <a:pos x="connsiteX2" y="connsiteY2"/>
              </a:cxn>
              <a:cxn ang="0">
                <a:pos x="connsiteX3" y="connsiteY3"/>
              </a:cxn>
            </a:cxnLst>
            <a:rect l="l" t="t" r="r" b="b"/>
            <a:pathLst>
              <a:path w="4836160" h="142240">
                <a:moveTo>
                  <a:pt x="4836160" y="142240"/>
                </a:moveTo>
                <a:lnTo>
                  <a:pt x="558800" y="142240"/>
                </a:lnTo>
                <a:lnTo>
                  <a:pt x="457200" y="0"/>
                </a:lnTo>
                <a:lnTo>
                  <a:pt x="0" y="0"/>
                </a:lnTo>
              </a:path>
            </a:pathLst>
          </a:custGeom>
          <a:noFill/>
          <a:ln w="19050">
            <a:solidFill>
              <a:srgbClr val="8ABE4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he-IL"/>
          </a:p>
        </p:txBody>
      </p:sp>
      <p:grpSp>
        <p:nvGrpSpPr>
          <p:cNvPr id="35" name="Group 5">
            <a:extLst>
              <a:ext uri="{FF2B5EF4-FFF2-40B4-BE49-F238E27FC236}">
                <a16:creationId xmlns:a16="http://schemas.microsoft.com/office/drawing/2014/main" id="{C7931A24-3A2A-4EE5-B4C0-CED4DD7F0E3D}"/>
              </a:ext>
            </a:extLst>
          </p:cNvPr>
          <p:cNvGrpSpPr/>
          <p:nvPr/>
        </p:nvGrpSpPr>
        <p:grpSpPr>
          <a:xfrm>
            <a:off x="5456913" y="2204669"/>
            <a:ext cx="2419942" cy="2417437"/>
            <a:chOff x="4415904" y="2204669"/>
            <a:chExt cx="2419942" cy="2417437"/>
          </a:xfrm>
        </p:grpSpPr>
        <p:pic>
          <p:nvPicPr>
            <p:cNvPr id="36" name="תמונה 35">
              <a:extLst>
                <a:ext uri="{FF2B5EF4-FFF2-40B4-BE49-F238E27FC236}">
                  <a16:creationId xmlns:a16="http://schemas.microsoft.com/office/drawing/2014/main" id="{4EC06CE0-DDB2-4557-8B1A-43C9D92623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88326" y="2204669"/>
              <a:ext cx="1659630" cy="1716393"/>
            </a:xfrm>
            <a:prstGeom prst="rect">
              <a:avLst/>
            </a:prstGeom>
            <a:ln w="6350">
              <a:solidFill>
                <a:schemeClr val="tx1">
                  <a:lumMod val="75000"/>
                  <a:lumOff val="25000"/>
                </a:schemeClr>
              </a:solidFill>
            </a:ln>
          </p:spPr>
        </p:pic>
        <p:sp>
          <p:nvSpPr>
            <p:cNvPr id="37" name="Rectangle 7">
              <a:extLst>
                <a:ext uri="{FF2B5EF4-FFF2-40B4-BE49-F238E27FC236}">
                  <a16:creationId xmlns:a16="http://schemas.microsoft.com/office/drawing/2014/main" id="{5A5F221B-0D51-4702-9E24-7D87923EB790}"/>
                </a:ext>
              </a:extLst>
            </p:cNvPr>
            <p:cNvSpPr>
              <a:spLocks noChangeArrowheads="1"/>
            </p:cNvSpPr>
            <p:nvPr/>
          </p:nvSpPr>
          <p:spPr bwMode="auto">
            <a:xfrm>
              <a:off x="4501612" y="3933895"/>
              <a:ext cx="219891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rtl="0">
                <a:spcBef>
                  <a:spcPct val="0"/>
                </a:spcBef>
                <a:buFontTx/>
                <a:buNone/>
                <a:defRPr/>
              </a:pPr>
              <a:r>
                <a:rPr lang="he-IL" altLang="en-US" sz="1700" dirty="0">
                  <a:latin typeface="Heebo" pitchFamily="2" charset="-79"/>
                  <a:cs typeface="+mn-cs"/>
                </a:rPr>
                <a:t>מרכז איסוף - "חשמלית"</a:t>
              </a:r>
              <a:endParaRPr lang="en-US" altLang="en-US" sz="1700" dirty="0">
                <a:latin typeface="Heebo" pitchFamily="2" charset="-79"/>
                <a:cs typeface="+mn-cs"/>
              </a:endParaRPr>
            </a:p>
          </p:txBody>
        </p:sp>
        <p:sp>
          <p:nvSpPr>
            <p:cNvPr id="38" name="Rectangle 29">
              <a:extLst>
                <a:ext uri="{FF2B5EF4-FFF2-40B4-BE49-F238E27FC236}">
                  <a16:creationId xmlns:a16="http://schemas.microsoft.com/office/drawing/2014/main" id="{66969107-3DEA-4666-9583-876FCE460684}"/>
                </a:ext>
              </a:extLst>
            </p:cNvPr>
            <p:cNvSpPr>
              <a:spLocks noChangeArrowheads="1"/>
            </p:cNvSpPr>
            <p:nvPr/>
          </p:nvSpPr>
          <p:spPr bwMode="auto">
            <a:xfrm>
              <a:off x="4415904" y="4278294"/>
              <a:ext cx="2419942" cy="34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lnSpc>
                  <a:spcPts val="800"/>
                </a:lnSpc>
                <a:buFont typeface="Arial" panose="020B0604020202020204" pitchFamily="34" charset="0"/>
                <a:buNone/>
              </a:pPr>
              <a:r>
                <a:rPr lang="he-IL" altLang="he-IL" sz="1200" dirty="0"/>
                <a:t>מיכל איסוף ענק הנמצא </a:t>
              </a:r>
            </a:p>
            <a:p>
              <a:pPr algn="ctr">
                <a:lnSpc>
                  <a:spcPts val="800"/>
                </a:lnSpc>
                <a:buFont typeface="Arial" panose="020B0604020202020204" pitchFamily="34" charset="0"/>
                <a:buNone/>
              </a:pPr>
              <a:r>
                <a:rPr lang="he-IL" altLang="he-IL" sz="1200" dirty="0"/>
                <a:t>במרחב הציבורי</a:t>
              </a:r>
            </a:p>
          </p:txBody>
        </p:sp>
      </p:grpSp>
      <p:sp>
        <p:nvSpPr>
          <p:cNvPr id="39" name="מלבן 38">
            <a:extLst>
              <a:ext uri="{FF2B5EF4-FFF2-40B4-BE49-F238E27FC236}">
                <a16:creationId xmlns:a16="http://schemas.microsoft.com/office/drawing/2014/main" id="{0AD2A5F5-0EA9-4150-AAE1-C7952E084EB3}"/>
              </a:ext>
            </a:extLst>
          </p:cNvPr>
          <p:cNvSpPr/>
          <p:nvPr/>
        </p:nvSpPr>
        <p:spPr>
          <a:xfrm>
            <a:off x="1043608" y="5122821"/>
            <a:ext cx="6264696" cy="877163"/>
          </a:xfrm>
          <a:prstGeom prst="rect">
            <a:avLst/>
          </a:prstGeom>
        </p:spPr>
        <p:txBody>
          <a:bodyPr wrap="square">
            <a:spAutoFit/>
          </a:bodyPr>
          <a:lstStyle/>
          <a:p>
            <a:pPr algn="r">
              <a:defRPr/>
            </a:pPr>
            <a:r>
              <a:rPr lang="he-IL" altLang="en-US" sz="1700" dirty="0">
                <a:latin typeface="Heebo" pitchFamily="2" charset="-79"/>
              </a:rPr>
              <a:t>רשימת הכתובות של מרכזי ומוקדי האיסוף נוספי בעמוד הרשות </a:t>
            </a:r>
            <a:br>
              <a:rPr lang="en-US" altLang="en-US" sz="1700" dirty="0">
                <a:latin typeface="Heebo" pitchFamily="2" charset="-79"/>
              </a:rPr>
            </a:br>
            <a:r>
              <a:rPr lang="en-US" altLang="en-US" sz="1700" dirty="0">
                <a:latin typeface="Heebo" pitchFamily="2" charset="-79"/>
                <a:hlinkClick r:id="rId6"/>
              </a:rPr>
              <a:t>www.mai.org.il</a:t>
            </a:r>
            <a:r>
              <a:rPr lang="he-IL" altLang="en-US" sz="1700" dirty="0">
                <a:latin typeface="Heebo" pitchFamily="2" charset="-79"/>
              </a:rPr>
              <a:t>באתר </a:t>
            </a:r>
            <a:r>
              <a:rPr lang="he-IL" altLang="en-US" sz="1700" dirty="0" err="1">
                <a:latin typeface="Heebo" pitchFamily="2" charset="-79"/>
              </a:rPr>
              <a:t>מ.א.י</a:t>
            </a:r>
            <a:r>
              <a:rPr lang="he-IL" altLang="en-US" sz="1700" dirty="0">
                <a:latin typeface="Heebo" pitchFamily="2" charset="-79"/>
              </a:rPr>
              <a:t> : </a:t>
            </a:r>
          </a:p>
          <a:p>
            <a:pPr algn="r">
              <a:defRPr/>
            </a:pPr>
            <a:endParaRPr lang="he-IL" altLang="en-US" sz="1700" dirty="0">
              <a:latin typeface="Heebo" pitchFamily="2" charset="-79"/>
            </a:endParaRPr>
          </a:p>
        </p:txBody>
      </p:sp>
      <p:grpSp>
        <p:nvGrpSpPr>
          <p:cNvPr id="40" name="Group 10">
            <a:extLst>
              <a:ext uri="{FF2B5EF4-FFF2-40B4-BE49-F238E27FC236}">
                <a16:creationId xmlns:a16="http://schemas.microsoft.com/office/drawing/2014/main" id="{A453D9AE-9E6C-4F31-B2A1-E7FB4C92B5CE}"/>
              </a:ext>
            </a:extLst>
          </p:cNvPr>
          <p:cNvGrpSpPr/>
          <p:nvPr/>
        </p:nvGrpSpPr>
        <p:grpSpPr>
          <a:xfrm>
            <a:off x="1409192" y="2183008"/>
            <a:ext cx="1762542" cy="2352083"/>
            <a:chOff x="368183" y="2183008"/>
            <a:chExt cx="1762542" cy="2352083"/>
          </a:xfrm>
        </p:grpSpPr>
        <p:sp>
          <p:nvSpPr>
            <p:cNvPr id="41" name="Rectangle 8">
              <a:extLst>
                <a:ext uri="{FF2B5EF4-FFF2-40B4-BE49-F238E27FC236}">
                  <a16:creationId xmlns:a16="http://schemas.microsoft.com/office/drawing/2014/main" id="{9F1F6AC9-2638-4FD9-BDA1-8CFB57C1F49F}"/>
                </a:ext>
              </a:extLst>
            </p:cNvPr>
            <p:cNvSpPr>
              <a:spLocks noChangeArrowheads="1"/>
            </p:cNvSpPr>
            <p:nvPr/>
          </p:nvSpPr>
          <p:spPr bwMode="auto">
            <a:xfrm>
              <a:off x="368183" y="3919538"/>
              <a:ext cx="175554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pPr>
              <a:r>
                <a:rPr lang="he-IL" altLang="en-US" sz="1700" dirty="0">
                  <a:latin typeface="Heebo" pitchFamily="2" charset="-79"/>
                </a:rPr>
                <a:t>שקיות לאיסוף סוללות</a:t>
              </a:r>
              <a:endParaRPr lang="en-US" altLang="en-US" sz="1800" dirty="0">
                <a:latin typeface="Heebo" pitchFamily="2" charset="-79"/>
              </a:endParaRPr>
            </a:p>
          </p:txBody>
        </p:sp>
        <p:sp>
          <p:nvSpPr>
            <p:cNvPr id="44" name="מלבן 43">
              <a:extLst>
                <a:ext uri="{FF2B5EF4-FFF2-40B4-BE49-F238E27FC236}">
                  <a16:creationId xmlns:a16="http://schemas.microsoft.com/office/drawing/2014/main" id="{8C2E723D-FE0B-48BB-9813-19AB2BC55E50}"/>
                </a:ext>
              </a:extLst>
            </p:cNvPr>
            <p:cNvSpPr/>
            <p:nvPr/>
          </p:nvSpPr>
          <p:spPr>
            <a:xfrm>
              <a:off x="378297" y="2183008"/>
              <a:ext cx="1752428" cy="1736530"/>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0" fontAlgn="base" hangingPunct="0">
                <a:spcBef>
                  <a:spcPct val="0"/>
                </a:spcBef>
                <a:spcAft>
                  <a:spcPct val="0"/>
                </a:spcAft>
              </a:pPr>
              <a:endParaRPr lang="he-IL" dirty="0"/>
            </a:p>
          </p:txBody>
        </p:sp>
      </p:grpSp>
      <p:grpSp>
        <p:nvGrpSpPr>
          <p:cNvPr id="46" name="Group 9">
            <a:extLst>
              <a:ext uri="{FF2B5EF4-FFF2-40B4-BE49-F238E27FC236}">
                <a16:creationId xmlns:a16="http://schemas.microsoft.com/office/drawing/2014/main" id="{1F150B2C-9AD4-4E39-AE46-28CD809AE7B0}"/>
              </a:ext>
            </a:extLst>
          </p:cNvPr>
          <p:cNvGrpSpPr/>
          <p:nvPr/>
        </p:nvGrpSpPr>
        <p:grpSpPr>
          <a:xfrm>
            <a:off x="3524777" y="2183008"/>
            <a:ext cx="1916782" cy="2366371"/>
            <a:chOff x="2483768" y="2183008"/>
            <a:chExt cx="1916782" cy="2366371"/>
          </a:xfrm>
        </p:grpSpPr>
        <p:sp>
          <p:nvSpPr>
            <p:cNvPr id="47" name="Rectangle 6">
              <a:extLst>
                <a:ext uri="{FF2B5EF4-FFF2-40B4-BE49-F238E27FC236}">
                  <a16:creationId xmlns:a16="http://schemas.microsoft.com/office/drawing/2014/main" id="{7027800D-0D5A-4120-B472-ECBC01BCE29D}"/>
                </a:ext>
              </a:extLst>
            </p:cNvPr>
            <p:cNvSpPr>
              <a:spLocks noChangeArrowheads="1"/>
            </p:cNvSpPr>
            <p:nvPr/>
          </p:nvSpPr>
          <p:spPr bwMode="auto">
            <a:xfrm>
              <a:off x="2483768" y="3933826"/>
              <a:ext cx="181710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defRPr/>
              </a:pPr>
              <a:r>
                <a:rPr lang="he-IL" altLang="en-US" sz="1700" dirty="0">
                  <a:latin typeface="Heebo" pitchFamily="2" charset="-79"/>
                  <a:cs typeface="+mn-cs"/>
                </a:rPr>
                <a:t>מוקד האיסוף </a:t>
              </a:r>
              <a:br>
                <a:rPr lang="en-US" altLang="en-US" sz="1700" dirty="0">
                  <a:latin typeface="Heebo" pitchFamily="2" charset="-79"/>
                  <a:cs typeface="+mn-cs"/>
                </a:rPr>
              </a:br>
              <a:r>
                <a:rPr lang="he-IL" altLang="en-US" sz="1700" dirty="0">
                  <a:latin typeface="Heebo" pitchFamily="2" charset="-79"/>
                  <a:cs typeface="+mn-cs"/>
                </a:rPr>
                <a:t>בבית הספר</a:t>
              </a:r>
              <a:endParaRPr lang="en-US" altLang="en-US" sz="1700" dirty="0">
                <a:latin typeface="Heebo" pitchFamily="2" charset="-79"/>
                <a:cs typeface="+mn-cs"/>
              </a:endParaRPr>
            </a:p>
          </p:txBody>
        </p:sp>
        <p:sp>
          <p:nvSpPr>
            <p:cNvPr id="48" name="Rectangle 28">
              <a:extLst>
                <a:ext uri="{FF2B5EF4-FFF2-40B4-BE49-F238E27FC236}">
                  <a16:creationId xmlns:a16="http://schemas.microsoft.com/office/drawing/2014/main" id="{D113BAA0-1130-4BB8-A944-443CC6EA1B02}"/>
                </a:ext>
              </a:extLst>
            </p:cNvPr>
            <p:cNvSpPr>
              <a:spLocks noChangeArrowheads="1"/>
            </p:cNvSpPr>
            <p:nvPr/>
          </p:nvSpPr>
          <p:spPr bwMode="auto">
            <a:xfrm>
              <a:off x="2483768" y="4204829"/>
              <a:ext cx="19167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pPr>
              <a:endParaRPr lang="he-IL" altLang="he-IL" sz="1200" dirty="0"/>
            </a:p>
          </p:txBody>
        </p:sp>
        <p:pic>
          <p:nvPicPr>
            <p:cNvPr id="49" name="Picture 2">
              <a:extLst>
                <a:ext uri="{FF2B5EF4-FFF2-40B4-BE49-F238E27FC236}">
                  <a16:creationId xmlns:a16="http://schemas.microsoft.com/office/drawing/2014/main" id="{1E10A8AC-90AF-4690-AED3-095DEF381B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83768" y="2183008"/>
              <a:ext cx="1851256" cy="1738054"/>
            </a:xfrm>
            <a:prstGeom prst="rect">
              <a:avLst/>
            </a:prstGeom>
          </p:spPr>
        </p:pic>
      </p:grpSp>
      <p:cxnSp>
        <p:nvCxnSpPr>
          <p:cNvPr id="50" name="Elbow Connector 44">
            <a:extLst>
              <a:ext uri="{FF2B5EF4-FFF2-40B4-BE49-F238E27FC236}">
                <a16:creationId xmlns:a16="http://schemas.microsoft.com/office/drawing/2014/main" id="{300D7260-9903-4A8F-AA9E-394EBADC17D3}"/>
              </a:ext>
            </a:extLst>
          </p:cNvPr>
          <p:cNvCxnSpPr>
            <a:cxnSpLocks/>
          </p:cNvCxnSpPr>
          <p:nvPr/>
        </p:nvCxnSpPr>
        <p:spPr>
          <a:xfrm rot="10800000" flipV="1">
            <a:off x="4279158" y="1844674"/>
            <a:ext cx="2855913" cy="215900"/>
          </a:xfrm>
          <a:prstGeom prst="bentConnector2">
            <a:avLst/>
          </a:prstGeom>
          <a:ln>
            <a:solidFill>
              <a:srgbClr val="8ABE4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5" name="Picture 4">
            <a:extLst>
              <a:ext uri="{FF2B5EF4-FFF2-40B4-BE49-F238E27FC236}">
                <a16:creationId xmlns:a16="http://schemas.microsoft.com/office/drawing/2014/main" id="{430310F4-99A5-4EFE-A3E4-163C985E83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48784" y="2159695"/>
            <a:ext cx="1257470" cy="1834111"/>
          </a:xfrm>
          <a:prstGeom prst="rect">
            <a:avLst/>
          </a:prstGeom>
        </p:spPr>
      </p:pic>
    </p:spTree>
    <p:extLst>
      <p:ext uri="{BB962C8B-B14F-4D97-AF65-F5344CB8AC3E}">
        <p14:creationId xmlns:p14="http://schemas.microsoft.com/office/powerpoint/2010/main" val="2252783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0"/>
                            </p:stCondLst>
                            <p:childTnLst>
                              <p:par>
                                <p:cTn id="20" presetID="42" presetClass="entr" presetSubtype="0" fill="hold" nodeType="afterEffect">
                                  <p:stCondLst>
                                    <p:cond delay="5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2133600" y="476250"/>
            <a:ext cx="7002466"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lang="he-IL" dirty="0"/>
          </a:p>
        </p:txBody>
      </p:sp>
      <p:sp>
        <p:nvSpPr>
          <p:cNvPr id="104" name="Shape 104"/>
          <p:cNvSpPr>
            <a:spLocks noGrp="1"/>
          </p:cNvSpPr>
          <p:nvPr>
            <p:ph type="title"/>
          </p:nvPr>
        </p:nvSpPr>
        <p:spPr>
          <a:xfrm>
            <a:off x="2239074" y="384645"/>
            <a:ext cx="6550005" cy="590801"/>
          </a:xfrm>
          <a:prstGeom prst="rect">
            <a:avLst/>
          </a:prstGeom>
        </p:spPr>
        <p:txBody>
          <a:bodyPr lIns="0" tIns="0" rIns="0" bIns="0">
            <a:normAutofit/>
          </a:bodyPr>
          <a:lstStyle>
            <a:lvl1pPr algn="r" defTabSz="896111">
              <a:defRPr sz="3200">
                <a:solidFill>
                  <a:srgbClr val="FFFFFF"/>
                </a:solidFill>
                <a:latin typeface="Heebo"/>
                <a:ea typeface="Heebo"/>
                <a:cs typeface="Heebo"/>
                <a:sym typeface="Heebo"/>
              </a:defRPr>
            </a:lvl1pPr>
          </a:lstStyle>
          <a:p>
            <a:pPr lvl="0">
              <a:defRPr sz="1800">
                <a:solidFill>
                  <a:srgbClr val="000000"/>
                </a:solidFill>
              </a:defRPr>
            </a:pPr>
            <a:r>
              <a:rPr lang="he-IL" sz="3200" dirty="0">
                <a:solidFill>
                  <a:srgbClr val="FFFFFF"/>
                </a:solidFill>
                <a:latin typeface="Calibri" panose="020F0502020204030204" pitchFamily="34" charset="0"/>
                <a:cs typeface="Calibri" panose="020F0502020204030204" pitchFamily="34" charset="0"/>
              </a:rPr>
              <a:t>פעילות לא פוסחים על אף סוללה</a:t>
            </a:r>
          </a:p>
        </p:txBody>
      </p:sp>
      <p:sp>
        <p:nvSpPr>
          <p:cNvPr id="105" name="Shape 105"/>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lang="he-IL" dirty="0"/>
          </a:p>
        </p:txBody>
      </p:sp>
      <p:sp>
        <p:nvSpPr>
          <p:cNvPr id="106" name="Shape 106"/>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7</a:t>
            </a:r>
          </a:p>
        </p:txBody>
      </p:sp>
      <p:sp>
        <p:nvSpPr>
          <p:cNvPr id="107" name="Shape 107"/>
          <p:cNvSpPr/>
          <p:nvPr/>
        </p:nvSpPr>
        <p:spPr>
          <a:xfrm>
            <a:off x="5039816" y="3904470"/>
            <a:ext cx="3771904" cy="67518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lnSpc>
                <a:spcPts val="1500"/>
              </a:lnSpc>
              <a:defRPr sz="1400">
                <a:latin typeface="Heebo"/>
                <a:ea typeface="Heebo"/>
                <a:cs typeface="Heebo"/>
                <a:sym typeface="Heebo"/>
              </a:defRPr>
            </a:lvl1pPr>
          </a:lstStyle>
          <a:p>
            <a:pPr lvl="0" rtl="1">
              <a:defRPr sz="1800"/>
            </a:pPr>
            <a:r>
              <a:rPr lang="he-IL" sz="1400" dirty="0">
                <a:latin typeface="Calibri" panose="020F0502020204030204" pitchFamily="34" charset="0"/>
                <a:cs typeface="Calibri" panose="020F0502020204030204" pitchFamily="34" charset="0"/>
              </a:rPr>
              <a:t>לחפש סוללות ישנות במגירות הבית ובארונות, לשאול משפחה, חברים ועוד. ככל שנאסוף יותר כך נתרום ונשמור יותר על הסביבה</a:t>
            </a:r>
          </a:p>
        </p:txBody>
      </p:sp>
      <p:sp>
        <p:nvSpPr>
          <p:cNvPr id="109" name="Shape 109"/>
          <p:cNvSpPr/>
          <p:nvPr/>
        </p:nvSpPr>
        <p:spPr>
          <a:xfrm>
            <a:off x="4226604" y="3417933"/>
            <a:ext cx="4572002" cy="4982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r" rtl="1">
              <a:lnSpc>
                <a:spcPts val="1500"/>
              </a:lnSpc>
            </a:pPr>
            <a:endParaRPr lang="he-IL" dirty="0">
              <a:solidFill>
                <a:srgbClr val="8ABE40"/>
              </a:solidFill>
              <a:latin typeface="Heebo"/>
              <a:ea typeface="Heebo"/>
              <a:cs typeface="Heebo"/>
              <a:sym typeface="Heebo"/>
            </a:endParaRPr>
          </a:p>
          <a:p>
            <a:pPr lvl="0" algn="r" rtl="1">
              <a:lnSpc>
                <a:spcPts val="1500"/>
              </a:lnSpc>
            </a:pPr>
            <a:r>
              <a:rPr lang="he-IL" b="1" dirty="0">
                <a:solidFill>
                  <a:srgbClr val="8ABE40"/>
                </a:solidFill>
                <a:latin typeface="Calibri" panose="020F0502020204030204" pitchFamily="34" charset="0"/>
                <a:ea typeface="Heebo Medium"/>
                <a:cs typeface="Calibri" panose="020F0502020204030204" pitchFamily="34" charset="0"/>
                <a:sym typeface="Heebo Medium"/>
              </a:rPr>
              <a:t>איסוף סוללות למיחזור בשקית:</a:t>
            </a:r>
          </a:p>
        </p:txBody>
      </p:sp>
      <p:grpSp>
        <p:nvGrpSpPr>
          <p:cNvPr id="2" name="Group 1">
            <a:extLst>
              <a:ext uri="{FF2B5EF4-FFF2-40B4-BE49-F238E27FC236}">
                <a16:creationId xmlns:a16="http://schemas.microsoft.com/office/drawing/2014/main" id="{E2E8AA5D-7AA4-EE41-9B00-0A0B2EFD67F5}"/>
              </a:ext>
            </a:extLst>
          </p:cNvPr>
          <p:cNvGrpSpPr/>
          <p:nvPr/>
        </p:nvGrpSpPr>
        <p:grpSpPr>
          <a:xfrm>
            <a:off x="7193066" y="1346146"/>
            <a:ext cx="1678564" cy="1655447"/>
            <a:chOff x="7193066" y="1346146"/>
            <a:chExt cx="1678564" cy="1655447"/>
          </a:xfrm>
        </p:grpSpPr>
        <p:grpSp>
          <p:nvGrpSpPr>
            <p:cNvPr id="113" name="Group 113"/>
            <p:cNvGrpSpPr/>
            <p:nvPr/>
          </p:nvGrpSpPr>
          <p:grpSpPr>
            <a:xfrm>
              <a:off x="7638853" y="1346146"/>
              <a:ext cx="1085267" cy="1085267"/>
              <a:chOff x="-13" y="-13"/>
              <a:chExt cx="1085266" cy="1085266"/>
            </a:xfrm>
          </p:grpSpPr>
          <p:sp>
            <p:nvSpPr>
              <p:cNvPr id="111" name="Shape 111"/>
              <p:cNvSpPr/>
              <p:nvPr/>
            </p:nvSpPr>
            <p:spPr>
              <a:xfrm>
                <a:off x="-14" y="-14"/>
                <a:ext cx="1085267" cy="10852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8ABE40"/>
                </a:solidFill>
                <a:prstDash val="solid"/>
                <a:bevel/>
              </a:ln>
              <a:effectLst/>
            </p:spPr>
            <p:txBody>
              <a:bodyPr wrap="square" lIns="0" tIns="0" rIns="0" bIns="0" numCol="1" anchor="t">
                <a:noAutofit/>
              </a:bodyPr>
              <a:lstStyle/>
              <a:p>
                <a:pPr lvl="0" algn="r">
                  <a:defRPr>
                    <a:latin typeface="Calibri"/>
                    <a:ea typeface="Calibri"/>
                    <a:cs typeface="Calibri"/>
                    <a:sym typeface="Calibri"/>
                  </a:defRPr>
                </a:pPr>
                <a:endParaRPr lang="he-IL" dirty="0"/>
              </a:p>
            </p:txBody>
          </p:sp>
          <p:pic>
            <p:nvPicPr>
              <p:cNvPr id="112" name="image22.png"/>
              <p:cNvPicPr/>
              <p:nvPr/>
            </p:nvPicPr>
            <p:blipFill>
              <a:blip r:embed="rId2" cstate="screen">
                <a:extLst>
                  <a:ext uri="{28A0092B-C50C-407E-A947-70E740481C1C}">
                    <a14:useLocalDpi xmlns:a14="http://schemas.microsoft.com/office/drawing/2010/main"/>
                  </a:ext>
                </a:extLst>
              </a:blip>
              <a:stretch>
                <a:fillRect/>
              </a:stretch>
            </p:blipFill>
            <p:spPr>
              <a:xfrm>
                <a:off x="308366" y="120770"/>
                <a:ext cx="471268" cy="805080"/>
              </a:xfrm>
              <a:prstGeom prst="rect">
                <a:avLst/>
              </a:prstGeom>
              <a:ln w="12700" cap="flat">
                <a:noFill/>
                <a:miter lim="400000"/>
              </a:ln>
              <a:effectLst/>
            </p:spPr>
          </p:pic>
        </p:grpSp>
        <p:sp>
          <p:nvSpPr>
            <p:cNvPr id="114" name="Shape 114"/>
            <p:cNvSpPr/>
            <p:nvPr/>
          </p:nvSpPr>
          <p:spPr>
            <a:xfrm>
              <a:off x="7526562" y="2471584"/>
              <a:ext cx="1345068" cy="5300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Heebo"/>
                  <a:ea typeface="Heebo"/>
                  <a:cs typeface="Heebo"/>
                  <a:sym typeface="Heebo"/>
                </a:defRPr>
              </a:lvl1pPr>
            </a:lstStyle>
            <a:p>
              <a:pPr lvl="0" rtl="1">
                <a:defRPr sz="1800"/>
              </a:pPr>
              <a:r>
                <a:rPr lang="he-IL" sz="1400" dirty="0">
                  <a:latin typeface="Calibri" panose="020F0502020204030204" pitchFamily="34" charset="0"/>
                  <a:cs typeface="Calibri" panose="020F0502020204030204" pitchFamily="34" charset="0"/>
                </a:rPr>
                <a:t>איסוף סוללות למיחזור בשקית</a:t>
              </a:r>
            </a:p>
          </p:txBody>
        </p:sp>
        <p:sp>
          <p:nvSpPr>
            <p:cNvPr id="121" name="Shape 121"/>
            <p:cNvSpPr/>
            <p:nvPr/>
          </p:nvSpPr>
          <p:spPr>
            <a:xfrm rot="10800000">
              <a:off x="7193066" y="1803306"/>
              <a:ext cx="207965" cy="147640"/>
            </a:xfrm>
            <a:prstGeom prst="chevron">
              <a:avLst>
                <a:gd name="adj" fmla="val 49999"/>
              </a:avLst>
            </a:prstGeom>
            <a:solidFill>
              <a:srgbClr val="92D050"/>
            </a:solidFill>
            <a:ln w="12700">
              <a:miter lim="400000"/>
            </a:ln>
          </p:spPr>
          <p:txBody>
            <a:bodyPr lIns="0" tIns="0" rIns="0" bIns="0" anchor="ctr"/>
            <a:lstStyle/>
            <a:p>
              <a:pPr lvl="0" algn="ctr" rtl="1">
                <a:defRPr>
                  <a:latin typeface="Calibri"/>
                  <a:ea typeface="Calibri"/>
                  <a:cs typeface="Calibri"/>
                  <a:sym typeface="Calibri"/>
                </a:defRPr>
              </a:pPr>
              <a:endParaRPr lang="he-IL" dirty="0"/>
            </a:p>
          </p:txBody>
        </p:sp>
      </p:grpSp>
      <p:pic>
        <p:nvPicPr>
          <p:cNvPr id="7" name="Picture 6">
            <a:extLst>
              <a:ext uri="{FF2B5EF4-FFF2-40B4-BE49-F238E27FC236}">
                <a16:creationId xmlns:a16="http://schemas.microsoft.com/office/drawing/2014/main" id="{F0BB44DC-DC04-1545-B6C4-EA3BA47EE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3342" y="3654449"/>
            <a:ext cx="3605739" cy="2403826"/>
          </a:xfrm>
          <a:prstGeom prst="round2DiagRect">
            <a:avLst/>
          </a:prstGeom>
        </p:spPr>
      </p:pic>
      <p:pic>
        <p:nvPicPr>
          <p:cNvPr id="46" name="תמונה 45">
            <a:extLst>
              <a:ext uri="{FF2B5EF4-FFF2-40B4-BE49-F238E27FC236}">
                <a16:creationId xmlns:a16="http://schemas.microsoft.com/office/drawing/2014/main" id="{F95BAFA4-17AF-4A14-BD93-D5151A5AA8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47" name="תמונה 46">
            <a:extLst>
              <a:ext uri="{FF2B5EF4-FFF2-40B4-BE49-F238E27FC236}">
                <a16:creationId xmlns:a16="http://schemas.microsoft.com/office/drawing/2014/main" id="{B3C706E4-7156-4918-952E-57F943D301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Tree>
    <p:extLst>
      <p:ext uri="{BB962C8B-B14F-4D97-AF65-F5344CB8AC3E}">
        <p14:creationId xmlns:p14="http://schemas.microsoft.com/office/powerpoint/2010/main" val="20096495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wipe(right)">
                                      <p:cBhvr>
                                        <p:cTn id="10" dur="500"/>
                                        <p:tgtEl>
                                          <p:spTgt spid="107"/>
                                        </p:tgtEl>
                                      </p:cBhvr>
                                    </p:animEffect>
                                  </p:childTnLst>
                                  <p:subTnLst>
                                    <p:set>
                                      <p:cBhvr override="childStyle">
                                        <p:cTn dur="1" fill="hold" display="0" masterRel="nextClick" afterEffect="1"/>
                                        <p:tgtEl>
                                          <p:spTgt spid="107"/>
                                        </p:tgtEl>
                                        <p:attrNameLst>
                                          <p:attrName>style.visibility</p:attrName>
                                        </p:attrNameLst>
                                      </p:cBhvr>
                                      <p:to>
                                        <p:strVal val="hidden"/>
                                      </p:to>
                                    </p:set>
                                  </p:subTnLst>
                                </p:cTn>
                              </p:par>
                              <p:par>
                                <p:cTn id="11" presetID="22" presetClass="entr" presetSubtype="2"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wipe(right)">
                                      <p:cBhvr>
                                        <p:cTn id="13" dur="5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par>
                                <p:cTn id="14" presetID="22" presetClass="entr" presetSubtype="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2133600" y="476250"/>
            <a:ext cx="7002466"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lang="he-IL" dirty="0"/>
          </a:p>
        </p:txBody>
      </p:sp>
      <p:sp>
        <p:nvSpPr>
          <p:cNvPr id="104" name="Shape 104"/>
          <p:cNvSpPr>
            <a:spLocks noGrp="1"/>
          </p:cNvSpPr>
          <p:nvPr>
            <p:ph type="title"/>
          </p:nvPr>
        </p:nvSpPr>
        <p:spPr>
          <a:xfrm>
            <a:off x="2239074" y="384645"/>
            <a:ext cx="6550005" cy="590801"/>
          </a:xfrm>
          <a:prstGeom prst="rect">
            <a:avLst/>
          </a:prstGeom>
        </p:spPr>
        <p:txBody>
          <a:bodyPr lIns="0" tIns="0" rIns="0" bIns="0">
            <a:normAutofit/>
          </a:bodyPr>
          <a:lstStyle>
            <a:lvl1pPr algn="r" defTabSz="896111">
              <a:defRPr sz="3200">
                <a:solidFill>
                  <a:srgbClr val="FFFFFF"/>
                </a:solidFill>
                <a:latin typeface="Heebo"/>
                <a:ea typeface="Heebo"/>
                <a:cs typeface="Heebo"/>
                <a:sym typeface="Heebo"/>
              </a:defRPr>
            </a:lvl1pPr>
          </a:lstStyle>
          <a:p>
            <a:pPr lvl="0">
              <a:defRPr sz="1800">
                <a:solidFill>
                  <a:srgbClr val="000000"/>
                </a:solidFill>
              </a:defRPr>
            </a:pPr>
            <a:r>
              <a:rPr lang="he-IL" sz="3200" dirty="0">
                <a:solidFill>
                  <a:srgbClr val="FFFFFF"/>
                </a:solidFill>
                <a:latin typeface="Calibri" panose="020F0502020204030204" pitchFamily="34" charset="0"/>
                <a:cs typeface="Calibri" panose="020F0502020204030204" pitchFamily="34" charset="0"/>
              </a:rPr>
              <a:t>פעילות לא פוסחים על אף סוללה</a:t>
            </a:r>
          </a:p>
        </p:txBody>
      </p:sp>
      <p:sp>
        <p:nvSpPr>
          <p:cNvPr id="105" name="Shape 105"/>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lang="he-IL" dirty="0"/>
          </a:p>
        </p:txBody>
      </p:sp>
      <p:sp>
        <p:nvSpPr>
          <p:cNvPr id="106" name="Shape 106"/>
          <p:cNvSpPr/>
          <p:nvPr/>
        </p:nvSpPr>
        <p:spPr>
          <a:xfrm>
            <a:off x="8388350" y="6411525"/>
            <a:ext cx="1019175"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a:latin typeface="Arial"/>
                <a:ea typeface="Arial"/>
                <a:cs typeface="Arial"/>
                <a:sym typeface="Arial"/>
              </a:defRPr>
            </a:lvl1pPr>
          </a:lstStyle>
          <a:p>
            <a:pPr lvl="0"/>
            <a:r>
              <a:rPr lang="he-IL" dirty="0"/>
              <a:t>8</a:t>
            </a:r>
          </a:p>
        </p:txBody>
      </p:sp>
      <p:grpSp>
        <p:nvGrpSpPr>
          <p:cNvPr id="8" name="Group 7">
            <a:extLst>
              <a:ext uri="{FF2B5EF4-FFF2-40B4-BE49-F238E27FC236}">
                <a16:creationId xmlns:a16="http://schemas.microsoft.com/office/drawing/2014/main" id="{81905251-7676-1B47-8D93-E609A23B6DD3}"/>
              </a:ext>
            </a:extLst>
          </p:cNvPr>
          <p:cNvGrpSpPr/>
          <p:nvPr/>
        </p:nvGrpSpPr>
        <p:grpSpPr>
          <a:xfrm>
            <a:off x="4925552" y="3010796"/>
            <a:ext cx="3863527" cy="1065447"/>
            <a:chOff x="9009069" y="4787297"/>
            <a:chExt cx="3863527" cy="1065447"/>
          </a:xfrm>
        </p:grpSpPr>
        <p:sp>
          <p:nvSpPr>
            <p:cNvPr id="108" name="Shape 108"/>
            <p:cNvSpPr/>
            <p:nvPr/>
          </p:nvSpPr>
          <p:spPr>
            <a:xfrm>
              <a:off x="9090339" y="4787297"/>
              <a:ext cx="3771902" cy="4058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r" rtl="1">
                <a:lnSpc>
                  <a:spcPts val="1500"/>
                </a:lnSpc>
              </a:pPr>
              <a:endParaRPr lang="he-IL" sz="3200" dirty="0">
                <a:latin typeface="Calibri"/>
                <a:ea typeface="Calibri"/>
                <a:cs typeface="Calibri"/>
                <a:sym typeface="Calibri"/>
              </a:endParaRPr>
            </a:p>
            <a:p>
              <a:pPr lvl="0" algn="r" rtl="1">
                <a:lnSpc>
                  <a:spcPts val="1500"/>
                </a:lnSpc>
              </a:pPr>
              <a:r>
                <a:rPr lang="he-IL" b="1" dirty="0">
                  <a:solidFill>
                    <a:srgbClr val="8ABE40"/>
                  </a:solidFill>
                  <a:latin typeface="Calibri" panose="020F0502020204030204" pitchFamily="34" charset="0"/>
                  <a:ea typeface="Heebo Medium"/>
                  <a:cs typeface="Calibri" panose="020F0502020204030204" pitchFamily="34" charset="0"/>
                  <a:sym typeface="Heebo Medium"/>
                </a:rPr>
                <a:t>השלכה במוקד: איסוף של מ.א.י</a:t>
              </a:r>
            </a:p>
          </p:txBody>
        </p:sp>
        <p:sp>
          <p:nvSpPr>
            <p:cNvPr id="110" name="Shape 110"/>
            <p:cNvSpPr/>
            <p:nvPr/>
          </p:nvSpPr>
          <p:spPr>
            <a:xfrm>
              <a:off x="9009069" y="5183334"/>
              <a:ext cx="3863527" cy="669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r" rtl="1">
                <a:lnSpc>
                  <a:spcPts val="1500"/>
                </a:lnSpc>
              </a:pPr>
              <a:r>
                <a:rPr lang="he-IL" sz="1400" dirty="0">
                  <a:latin typeface="Calibri" panose="020F0502020204030204" pitchFamily="34" charset="0"/>
                  <a:ea typeface="Heebo"/>
                  <a:cs typeface="Calibri" panose="020F0502020204030204" pitchFamily="34" charset="0"/>
                  <a:sym typeface="Heebo"/>
                </a:rPr>
                <a:t>את שקיות איסוף הסוללות המלאות </a:t>
              </a:r>
              <a:endParaRPr lang="he-IL" dirty="0">
                <a:latin typeface="Calibri" panose="020F0502020204030204" pitchFamily="34" charset="0"/>
                <a:ea typeface="Calibri"/>
                <a:cs typeface="Calibri" panose="020F0502020204030204" pitchFamily="34" charset="0"/>
                <a:sym typeface="Calibri"/>
              </a:endParaRPr>
            </a:p>
            <a:p>
              <a:pPr lvl="0" algn="r" rtl="1">
                <a:lnSpc>
                  <a:spcPts val="1500"/>
                </a:lnSpc>
              </a:pPr>
              <a:r>
                <a:rPr lang="he-IL" sz="1400" dirty="0">
                  <a:latin typeface="Calibri" panose="020F0502020204030204" pitchFamily="34" charset="0"/>
                  <a:ea typeface="Heebo"/>
                  <a:cs typeface="Calibri" panose="020F0502020204030204" pitchFamily="34" charset="0"/>
                  <a:sym typeface="Heebo"/>
                </a:rPr>
                <a:t>חובה להחזיר לבית הספר עד לתאריך __________ </a:t>
              </a:r>
              <a:br>
                <a:rPr lang="en-US" sz="1400" dirty="0">
                  <a:latin typeface="Calibri" panose="020F0502020204030204" pitchFamily="34" charset="0"/>
                  <a:ea typeface="Heebo"/>
                  <a:cs typeface="Calibri" panose="020F0502020204030204" pitchFamily="34" charset="0"/>
                  <a:sym typeface="Heebo"/>
                </a:rPr>
              </a:br>
              <a:r>
                <a:rPr lang="he-IL" sz="1400" dirty="0">
                  <a:latin typeface="Calibri" panose="020F0502020204030204" pitchFamily="34" charset="0"/>
                  <a:ea typeface="Heebo"/>
                  <a:cs typeface="Calibri" panose="020F0502020204030204" pitchFamily="34" charset="0"/>
                  <a:sym typeface="Heebo"/>
                </a:rPr>
                <a:t>ולהשליך למוקד האיסוף של תאגיד </a:t>
              </a:r>
              <a:r>
                <a:rPr lang="he-IL" sz="1400" dirty="0" err="1">
                  <a:latin typeface="Calibri" panose="020F0502020204030204" pitchFamily="34" charset="0"/>
                  <a:ea typeface="Heebo"/>
                  <a:cs typeface="Calibri" panose="020F0502020204030204" pitchFamily="34" charset="0"/>
                  <a:sym typeface="Heebo"/>
                </a:rPr>
                <a:t>מ.א.י</a:t>
              </a:r>
              <a:endParaRPr lang="he-IL" sz="1400" dirty="0">
                <a:latin typeface="Calibri" panose="020F0502020204030204" pitchFamily="34" charset="0"/>
                <a:ea typeface="Heebo"/>
                <a:cs typeface="Calibri" panose="020F0502020204030204" pitchFamily="34" charset="0"/>
                <a:sym typeface="Heebo"/>
              </a:endParaRPr>
            </a:p>
          </p:txBody>
        </p:sp>
      </p:grpSp>
      <p:grpSp>
        <p:nvGrpSpPr>
          <p:cNvPr id="2" name="Group 1">
            <a:extLst>
              <a:ext uri="{FF2B5EF4-FFF2-40B4-BE49-F238E27FC236}">
                <a16:creationId xmlns:a16="http://schemas.microsoft.com/office/drawing/2014/main" id="{E2E8AA5D-7AA4-EE41-9B00-0A0B2EFD67F5}"/>
              </a:ext>
            </a:extLst>
          </p:cNvPr>
          <p:cNvGrpSpPr/>
          <p:nvPr/>
        </p:nvGrpSpPr>
        <p:grpSpPr>
          <a:xfrm>
            <a:off x="7193066" y="1346146"/>
            <a:ext cx="1678564" cy="1655447"/>
            <a:chOff x="7193066" y="1346146"/>
            <a:chExt cx="1678564" cy="1655447"/>
          </a:xfrm>
        </p:grpSpPr>
        <p:grpSp>
          <p:nvGrpSpPr>
            <p:cNvPr id="113" name="Group 113"/>
            <p:cNvGrpSpPr/>
            <p:nvPr/>
          </p:nvGrpSpPr>
          <p:grpSpPr>
            <a:xfrm>
              <a:off x="7638853" y="1346146"/>
              <a:ext cx="1085267" cy="1085267"/>
              <a:chOff x="-13" y="-13"/>
              <a:chExt cx="1085266" cy="1085266"/>
            </a:xfrm>
          </p:grpSpPr>
          <p:sp>
            <p:nvSpPr>
              <p:cNvPr id="111" name="Shape 111"/>
              <p:cNvSpPr/>
              <p:nvPr/>
            </p:nvSpPr>
            <p:spPr>
              <a:xfrm>
                <a:off x="-14" y="-14"/>
                <a:ext cx="1085267" cy="10852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rgbClr val="8ABE40"/>
                </a:solidFill>
                <a:prstDash val="solid"/>
                <a:bevel/>
              </a:ln>
              <a:effectLst/>
            </p:spPr>
            <p:txBody>
              <a:bodyPr wrap="square" lIns="0" tIns="0" rIns="0" bIns="0" numCol="1" anchor="t">
                <a:noAutofit/>
              </a:bodyPr>
              <a:lstStyle/>
              <a:p>
                <a:pPr lvl="0" algn="r">
                  <a:defRPr>
                    <a:latin typeface="Calibri"/>
                    <a:ea typeface="Calibri"/>
                    <a:cs typeface="Calibri"/>
                    <a:sym typeface="Calibri"/>
                  </a:defRPr>
                </a:pPr>
                <a:endParaRPr lang="he-IL" dirty="0"/>
              </a:p>
            </p:txBody>
          </p:sp>
          <p:pic>
            <p:nvPicPr>
              <p:cNvPr id="112" name="image22.png"/>
              <p:cNvPicPr/>
              <p:nvPr/>
            </p:nvPicPr>
            <p:blipFill>
              <a:blip r:embed="rId2" cstate="screen">
                <a:extLst>
                  <a:ext uri="{28A0092B-C50C-407E-A947-70E740481C1C}">
                    <a14:useLocalDpi xmlns:a14="http://schemas.microsoft.com/office/drawing/2010/main"/>
                  </a:ext>
                </a:extLst>
              </a:blip>
              <a:stretch>
                <a:fillRect/>
              </a:stretch>
            </p:blipFill>
            <p:spPr>
              <a:xfrm>
                <a:off x="308366" y="120770"/>
                <a:ext cx="471268" cy="805080"/>
              </a:xfrm>
              <a:prstGeom prst="rect">
                <a:avLst/>
              </a:prstGeom>
              <a:ln w="12700" cap="flat">
                <a:noFill/>
                <a:miter lim="400000"/>
              </a:ln>
              <a:effectLst/>
            </p:spPr>
          </p:pic>
        </p:grpSp>
        <p:sp>
          <p:nvSpPr>
            <p:cNvPr id="114" name="Shape 114"/>
            <p:cNvSpPr/>
            <p:nvPr/>
          </p:nvSpPr>
          <p:spPr>
            <a:xfrm>
              <a:off x="7526562" y="2471584"/>
              <a:ext cx="1345068" cy="5300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Heebo"/>
                  <a:ea typeface="Heebo"/>
                  <a:cs typeface="Heebo"/>
                  <a:sym typeface="Heebo"/>
                </a:defRPr>
              </a:lvl1pPr>
            </a:lstStyle>
            <a:p>
              <a:pPr lvl="0" rtl="1">
                <a:defRPr sz="1800"/>
              </a:pPr>
              <a:r>
                <a:rPr lang="he-IL" sz="1400" dirty="0">
                  <a:latin typeface="Calibri" panose="020F0502020204030204" pitchFamily="34" charset="0"/>
                  <a:cs typeface="Calibri" panose="020F0502020204030204" pitchFamily="34" charset="0"/>
                </a:rPr>
                <a:t>איסוף סוללות למיחזור בשקית</a:t>
              </a:r>
            </a:p>
          </p:txBody>
        </p:sp>
        <p:sp>
          <p:nvSpPr>
            <p:cNvPr id="121" name="Shape 121"/>
            <p:cNvSpPr/>
            <p:nvPr/>
          </p:nvSpPr>
          <p:spPr>
            <a:xfrm rot="10800000">
              <a:off x="7193066" y="1803306"/>
              <a:ext cx="207965" cy="147640"/>
            </a:xfrm>
            <a:prstGeom prst="chevron">
              <a:avLst>
                <a:gd name="adj" fmla="val 49999"/>
              </a:avLst>
            </a:prstGeom>
            <a:solidFill>
              <a:srgbClr val="92D050"/>
            </a:solidFill>
            <a:ln w="12700">
              <a:miter lim="400000"/>
            </a:ln>
          </p:spPr>
          <p:txBody>
            <a:bodyPr lIns="0" tIns="0" rIns="0" bIns="0" anchor="ctr"/>
            <a:lstStyle/>
            <a:p>
              <a:pPr lvl="0" algn="ctr" rtl="1">
                <a:defRPr>
                  <a:latin typeface="Calibri"/>
                  <a:ea typeface="Calibri"/>
                  <a:cs typeface="Calibri"/>
                  <a:sym typeface="Calibri"/>
                </a:defRPr>
              </a:pPr>
              <a:endParaRPr lang="he-IL" dirty="0"/>
            </a:p>
          </p:txBody>
        </p:sp>
      </p:grpSp>
      <p:grpSp>
        <p:nvGrpSpPr>
          <p:cNvPr id="3" name="Group 2">
            <a:extLst>
              <a:ext uri="{FF2B5EF4-FFF2-40B4-BE49-F238E27FC236}">
                <a16:creationId xmlns:a16="http://schemas.microsoft.com/office/drawing/2014/main" id="{656F4196-BECF-A34C-99CD-1F44D5B85A35}"/>
              </a:ext>
            </a:extLst>
          </p:cNvPr>
          <p:cNvGrpSpPr/>
          <p:nvPr/>
        </p:nvGrpSpPr>
        <p:grpSpPr>
          <a:xfrm>
            <a:off x="5434486" y="1346146"/>
            <a:ext cx="1690709" cy="1655447"/>
            <a:chOff x="5434486" y="1346146"/>
            <a:chExt cx="1690709" cy="1655447"/>
          </a:xfrm>
        </p:grpSpPr>
        <p:sp>
          <p:nvSpPr>
            <p:cNvPr id="115" name="Shape 115"/>
            <p:cNvSpPr/>
            <p:nvPr/>
          </p:nvSpPr>
          <p:spPr>
            <a:xfrm>
              <a:off x="5780127" y="2471584"/>
              <a:ext cx="1345068" cy="5300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Heebo"/>
                  <a:ea typeface="Heebo"/>
                  <a:cs typeface="Heebo"/>
                  <a:sym typeface="Heebo"/>
                </a:defRPr>
              </a:lvl1pPr>
            </a:lstStyle>
            <a:p>
              <a:pPr lvl="0" rtl="1">
                <a:defRPr sz="1800"/>
              </a:pPr>
              <a:r>
                <a:rPr lang="he-IL" sz="1400" dirty="0">
                  <a:latin typeface="Calibri" panose="020F0502020204030204" pitchFamily="34" charset="0"/>
                  <a:cs typeface="Calibri" panose="020F0502020204030204" pitchFamily="34" charset="0"/>
                </a:rPr>
                <a:t>השלכה במוקד איסוף של מ.א.י</a:t>
              </a:r>
            </a:p>
          </p:txBody>
        </p:sp>
        <p:sp>
          <p:nvSpPr>
            <p:cNvPr id="116" name="Shape 116"/>
            <p:cNvSpPr/>
            <p:nvPr/>
          </p:nvSpPr>
          <p:spPr>
            <a:xfrm>
              <a:off x="5881535" y="1346146"/>
              <a:ext cx="1085266" cy="108526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a:defRPr>
                  <a:latin typeface="Calibri"/>
                  <a:ea typeface="Calibri"/>
                  <a:cs typeface="Calibri"/>
                  <a:sym typeface="Calibri"/>
                </a:defRPr>
              </a:pPr>
              <a:endParaRPr lang="he-IL" dirty="0"/>
            </a:p>
          </p:txBody>
        </p:sp>
        <p:pic>
          <p:nvPicPr>
            <p:cNvPr id="117" name="image23.png"/>
            <p:cNvPicPr/>
            <p:nvPr/>
          </p:nvPicPr>
          <p:blipFill>
            <a:blip r:embed="rId3" cstate="screen">
              <a:extLst>
                <a:ext uri="{28A0092B-C50C-407E-A947-70E740481C1C}">
                  <a14:useLocalDpi xmlns:a14="http://schemas.microsoft.com/office/drawing/2010/main"/>
                </a:ext>
              </a:extLst>
            </a:blip>
            <a:stretch>
              <a:fillRect/>
            </a:stretch>
          </p:blipFill>
          <p:spPr>
            <a:xfrm>
              <a:off x="6127448" y="1626629"/>
              <a:ext cx="601554" cy="560068"/>
            </a:xfrm>
            <a:prstGeom prst="rect">
              <a:avLst/>
            </a:prstGeom>
            <a:ln w="12700">
              <a:miter lim="400000"/>
            </a:ln>
          </p:spPr>
        </p:pic>
        <p:sp>
          <p:nvSpPr>
            <p:cNvPr id="122" name="Shape 122"/>
            <p:cNvSpPr/>
            <p:nvPr/>
          </p:nvSpPr>
          <p:spPr>
            <a:xfrm rot="10800000">
              <a:off x="5434486" y="1803306"/>
              <a:ext cx="207965" cy="147640"/>
            </a:xfrm>
            <a:prstGeom prst="chevron">
              <a:avLst>
                <a:gd name="adj" fmla="val 49999"/>
              </a:avLst>
            </a:prstGeom>
            <a:solidFill>
              <a:srgbClr val="92D050"/>
            </a:solidFill>
            <a:ln w="12700">
              <a:miter lim="400000"/>
            </a:ln>
          </p:spPr>
          <p:txBody>
            <a:bodyPr lIns="0" tIns="0" rIns="0" bIns="0" anchor="ctr"/>
            <a:lstStyle/>
            <a:p>
              <a:pPr lvl="0" algn="ctr" rtl="1">
                <a:defRPr>
                  <a:latin typeface="Calibri"/>
                  <a:ea typeface="Calibri"/>
                  <a:cs typeface="Calibri"/>
                  <a:sym typeface="Calibri"/>
                </a:defRPr>
              </a:pPr>
              <a:endParaRPr lang="he-IL" dirty="0"/>
            </a:p>
          </p:txBody>
        </p:sp>
      </p:grpSp>
      <p:grpSp>
        <p:nvGrpSpPr>
          <p:cNvPr id="4" name="Group 3">
            <a:extLst>
              <a:ext uri="{FF2B5EF4-FFF2-40B4-BE49-F238E27FC236}">
                <a16:creationId xmlns:a16="http://schemas.microsoft.com/office/drawing/2014/main" id="{1A32AA6B-3183-C14B-9624-24E63ADAEE1F}"/>
              </a:ext>
            </a:extLst>
          </p:cNvPr>
          <p:cNvGrpSpPr/>
          <p:nvPr/>
        </p:nvGrpSpPr>
        <p:grpSpPr>
          <a:xfrm>
            <a:off x="3570592" y="1346146"/>
            <a:ext cx="1732718" cy="1671719"/>
            <a:chOff x="3570592" y="1346146"/>
            <a:chExt cx="1732718" cy="1671719"/>
          </a:xfrm>
        </p:grpSpPr>
        <p:sp>
          <p:nvSpPr>
            <p:cNvPr id="118" name="Shape 118"/>
            <p:cNvSpPr/>
            <p:nvPr/>
          </p:nvSpPr>
          <p:spPr>
            <a:xfrm>
              <a:off x="3958241" y="2494649"/>
              <a:ext cx="1345069"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Heebo"/>
                  <a:ea typeface="Heebo"/>
                  <a:cs typeface="Heebo"/>
                  <a:sym typeface="Heebo"/>
                </a:defRPr>
              </a:lvl1pPr>
            </a:lstStyle>
            <a:p>
              <a:pPr lvl="0" rtl="1">
                <a:defRPr sz="1800"/>
              </a:pPr>
              <a:r>
                <a:rPr lang="he-IL" sz="1400" dirty="0">
                  <a:latin typeface="Calibri" panose="020F0502020204030204" pitchFamily="34" charset="0"/>
                  <a:cs typeface="Calibri" panose="020F0502020204030204" pitchFamily="34" charset="0"/>
                </a:rPr>
                <a:t>משאית מ.א.י אוספת למרכז המיון</a:t>
              </a:r>
            </a:p>
          </p:txBody>
        </p:sp>
        <p:sp>
          <p:nvSpPr>
            <p:cNvPr id="119" name="Shape 119"/>
            <p:cNvSpPr/>
            <p:nvPr/>
          </p:nvSpPr>
          <p:spPr>
            <a:xfrm>
              <a:off x="4088143" y="1346146"/>
              <a:ext cx="1085266" cy="108526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a:defRPr>
                  <a:latin typeface="Calibri"/>
                  <a:ea typeface="Calibri"/>
                  <a:cs typeface="Calibri"/>
                  <a:sym typeface="Calibri"/>
                </a:defRPr>
              </a:pPr>
              <a:endParaRPr lang="he-IL" dirty="0"/>
            </a:p>
          </p:txBody>
        </p:sp>
        <p:pic>
          <p:nvPicPr>
            <p:cNvPr id="120" name="image24.png"/>
            <p:cNvPicPr/>
            <p:nvPr/>
          </p:nvPicPr>
          <p:blipFill>
            <a:blip r:embed="rId4" cstate="screen">
              <a:extLst>
                <a:ext uri="{28A0092B-C50C-407E-A947-70E740481C1C}">
                  <a14:useLocalDpi xmlns:a14="http://schemas.microsoft.com/office/drawing/2010/main"/>
                </a:ext>
              </a:extLst>
            </a:blip>
            <a:stretch>
              <a:fillRect/>
            </a:stretch>
          </p:blipFill>
          <p:spPr>
            <a:xfrm>
              <a:off x="4185310" y="1554992"/>
              <a:ext cx="870859" cy="628953"/>
            </a:xfrm>
            <a:prstGeom prst="rect">
              <a:avLst/>
            </a:prstGeom>
            <a:ln w="12700">
              <a:miter lim="400000"/>
            </a:ln>
          </p:spPr>
        </p:pic>
        <p:sp>
          <p:nvSpPr>
            <p:cNvPr id="123" name="Shape 123"/>
            <p:cNvSpPr/>
            <p:nvPr/>
          </p:nvSpPr>
          <p:spPr>
            <a:xfrm rot="10800000">
              <a:off x="3570592" y="1803306"/>
              <a:ext cx="207965" cy="147640"/>
            </a:xfrm>
            <a:prstGeom prst="chevron">
              <a:avLst>
                <a:gd name="adj" fmla="val 49999"/>
              </a:avLst>
            </a:prstGeom>
            <a:solidFill>
              <a:srgbClr val="92D050"/>
            </a:solidFill>
            <a:ln w="12700">
              <a:miter lim="400000"/>
            </a:ln>
          </p:spPr>
          <p:txBody>
            <a:bodyPr lIns="0" tIns="0" rIns="0" bIns="0" anchor="ctr"/>
            <a:lstStyle/>
            <a:p>
              <a:pPr lvl="0" algn="ctr" rtl="1">
                <a:defRPr>
                  <a:latin typeface="Calibri"/>
                  <a:ea typeface="Calibri"/>
                  <a:cs typeface="Calibri"/>
                  <a:sym typeface="Calibri"/>
                </a:defRPr>
              </a:pPr>
              <a:endParaRPr lang="he-IL" dirty="0"/>
            </a:p>
          </p:txBody>
        </p:sp>
      </p:grpSp>
      <p:grpSp>
        <p:nvGrpSpPr>
          <p:cNvPr id="5" name="Group 4">
            <a:extLst>
              <a:ext uri="{FF2B5EF4-FFF2-40B4-BE49-F238E27FC236}">
                <a16:creationId xmlns:a16="http://schemas.microsoft.com/office/drawing/2014/main" id="{446F0A48-8237-6F49-9F4C-57F6C874FD50}"/>
              </a:ext>
            </a:extLst>
          </p:cNvPr>
          <p:cNvGrpSpPr/>
          <p:nvPr/>
        </p:nvGrpSpPr>
        <p:grpSpPr>
          <a:xfrm>
            <a:off x="2052743" y="1346146"/>
            <a:ext cx="1345069" cy="1894411"/>
            <a:chOff x="2052743" y="1346146"/>
            <a:chExt cx="1345069" cy="1894411"/>
          </a:xfrm>
        </p:grpSpPr>
        <p:sp>
          <p:nvSpPr>
            <p:cNvPr id="124" name="Shape 124"/>
            <p:cNvSpPr/>
            <p:nvPr/>
          </p:nvSpPr>
          <p:spPr>
            <a:xfrm>
              <a:off x="2230926" y="1346146"/>
              <a:ext cx="1085266" cy="108526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8ABE40"/>
              </a:solidFill>
            </a:ln>
          </p:spPr>
          <p:txBody>
            <a:bodyPr lIns="0" tIns="0" rIns="0" bIns="0"/>
            <a:lstStyle/>
            <a:p>
              <a:pPr lvl="0" algn="r" rtl="1">
                <a:defRPr>
                  <a:latin typeface="Calibri"/>
                  <a:ea typeface="Calibri"/>
                  <a:cs typeface="Calibri"/>
                  <a:sym typeface="Calibri"/>
                </a:defRPr>
              </a:pPr>
              <a:endParaRPr lang="he-IL" dirty="0"/>
            </a:p>
          </p:txBody>
        </p:sp>
        <p:sp>
          <p:nvSpPr>
            <p:cNvPr id="125" name="Shape 125"/>
            <p:cNvSpPr/>
            <p:nvPr/>
          </p:nvSpPr>
          <p:spPr>
            <a:xfrm>
              <a:off x="2052743" y="2494649"/>
              <a:ext cx="1345069" cy="74590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Heebo"/>
                  <a:ea typeface="Heebo"/>
                  <a:cs typeface="Heebo"/>
                  <a:sym typeface="Heebo"/>
                </a:defRPr>
              </a:lvl1pPr>
            </a:lstStyle>
            <a:p>
              <a:pPr lvl="0" rtl="1">
                <a:defRPr sz="1800"/>
              </a:pPr>
              <a:r>
                <a:rPr lang="he-IL" sz="1400" dirty="0">
                  <a:latin typeface="Calibri" panose="020F0502020204030204" pitchFamily="34" charset="0"/>
                  <a:cs typeface="Calibri" panose="020F0502020204030204" pitchFamily="34" charset="0"/>
                </a:rPr>
                <a:t>* מחזירים אבץ, עופרת וכספית לתעשיה</a:t>
              </a:r>
            </a:p>
          </p:txBody>
        </p:sp>
        <p:pic>
          <p:nvPicPr>
            <p:cNvPr id="126" name="image25.png"/>
            <p:cNvPicPr/>
            <p:nvPr/>
          </p:nvPicPr>
          <p:blipFill>
            <a:blip r:embed="rId5" cstate="screen">
              <a:extLst>
                <a:ext uri="{28A0092B-C50C-407E-A947-70E740481C1C}">
                  <a14:useLocalDpi xmlns:a14="http://schemas.microsoft.com/office/drawing/2010/main"/>
                </a:ext>
              </a:extLst>
            </a:blip>
            <a:stretch>
              <a:fillRect/>
            </a:stretch>
          </p:blipFill>
          <p:spPr>
            <a:xfrm>
              <a:off x="2470035" y="1523834"/>
              <a:ext cx="595012" cy="706577"/>
            </a:xfrm>
            <a:prstGeom prst="rect">
              <a:avLst/>
            </a:prstGeom>
            <a:ln w="12700">
              <a:miter lim="400000"/>
            </a:ln>
          </p:spPr>
        </p:pic>
      </p:grpSp>
      <p:sp>
        <p:nvSpPr>
          <p:cNvPr id="130" name="Shape 130"/>
          <p:cNvSpPr/>
          <p:nvPr/>
        </p:nvSpPr>
        <p:spPr>
          <a:xfrm>
            <a:off x="3993699" y="4716839"/>
            <a:ext cx="4795380"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r" rtl="1"/>
            <a:r>
              <a:rPr lang="he-IL" b="1" dirty="0">
                <a:solidFill>
                  <a:srgbClr val="8ABE40"/>
                </a:solidFill>
                <a:latin typeface="Calibri" panose="020F0502020204030204" pitchFamily="34" charset="0"/>
                <a:ea typeface="Heebo Medium"/>
                <a:cs typeface="Calibri" panose="020F0502020204030204" pitchFamily="34" charset="0"/>
                <a:sym typeface="Heebo Medium"/>
              </a:rPr>
              <a:t>מיחזור:</a:t>
            </a:r>
            <a:endParaRPr lang="he-IL" b="1" dirty="0">
              <a:latin typeface="Calibri" panose="020F0502020204030204" pitchFamily="34" charset="0"/>
              <a:ea typeface="Calibri"/>
              <a:cs typeface="Calibri" panose="020F0502020204030204" pitchFamily="34" charset="0"/>
              <a:sym typeface="Calibri"/>
            </a:endParaRPr>
          </a:p>
          <a:p>
            <a:pPr lvl="0" algn="r" rtl="1"/>
            <a:r>
              <a:rPr lang="he-IL" sz="1400" dirty="0">
                <a:latin typeface="Calibri" panose="020F0502020204030204" pitchFamily="34" charset="0"/>
                <a:ea typeface="Heebo"/>
                <a:cs typeface="Calibri" panose="020F0502020204030204" pitchFamily="34" charset="0"/>
                <a:sym typeface="Heebo"/>
              </a:rPr>
              <a:t>מיחזור סוללות בישראל הינו חובה על פי חוק. </a:t>
            </a:r>
          </a:p>
          <a:p>
            <a:pPr lvl="0" algn="r" rtl="1"/>
            <a:r>
              <a:rPr lang="he-IL" sz="1400" dirty="0">
                <a:latin typeface="Calibri" panose="020F0502020204030204" pitchFamily="34" charset="0"/>
                <a:ea typeface="Heebo"/>
                <a:cs typeface="Calibri" panose="020F0502020204030204" pitchFamily="34" charset="0"/>
                <a:sym typeface="Heebo"/>
              </a:rPr>
              <a:t>תאגיד מ.א.י אוסף את הסוללות ממפעלי המיון </a:t>
            </a:r>
          </a:p>
          <a:p>
            <a:pPr lvl="0" algn="r" rtl="1"/>
            <a:r>
              <a:rPr lang="he-IL" sz="1400" dirty="0">
                <a:latin typeface="Calibri" panose="020F0502020204030204" pitchFamily="34" charset="0"/>
                <a:ea typeface="Heebo"/>
                <a:cs typeface="Calibri" panose="020F0502020204030204" pitchFamily="34" charset="0"/>
                <a:sym typeface="Heebo"/>
              </a:rPr>
              <a:t>ומעביר אותן באוניות למפעלי המיחזור באירופה.</a:t>
            </a:r>
          </a:p>
        </p:txBody>
      </p:sp>
      <p:grpSp>
        <p:nvGrpSpPr>
          <p:cNvPr id="9" name="Group 8">
            <a:extLst>
              <a:ext uri="{FF2B5EF4-FFF2-40B4-BE49-F238E27FC236}">
                <a16:creationId xmlns:a16="http://schemas.microsoft.com/office/drawing/2014/main" id="{70EFE28B-1A3A-5B4A-A640-B2AA40931DB3}"/>
              </a:ext>
            </a:extLst>
          </p:cNvPr>
          <p:cNvGrpSpPr/>
          <p:nvPr/>
        </p:nvGrpSpPr>
        <p:grpSpPr>
          <a:xfrm>
            <a:off x="4206721" y="4095409"/>
            <a:ext cx="4602138" cy="620910"/>
            <a:chOff x="237067" y="3494986"/>
            <a:chExt cx="4602138" cy="620910"/>
          </a:xfrm>
        </p:grpSpPr>
        <p:sp>
          <p:nvSpPr>
            <p:cNvPr id="127" name="Shape 127"/>
            <p:cNvSpPr/>
            <p:nvPr/>
          </p:nvSpPr>
          <p:spPr>
            <a:xfrm>
              <a:off x="237067" y="3805174"/>
              <a:ext cx="4572003" cy="3107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400">
                  <a:latin typeface="Heebo"/>
                  <a:ea typeface="Heebo"/>
                  <a:cs typeface="Heebo"/>
                  <a:sym typeface="Heebo"/>
                </a:defRPr>
              </a:lvl1pPr>
            </a:lstStyle>
            <a:p>
              <a:pPr lvl="0">
                <a:defRPr sz="1800"/>
              </a:pPr>
              <a:r>
                <a:rPr lang="he-IL" sz="1400" dirty="0">
                  <a:latin typeface="Calibri" panose="020F0502020204030204" pitchFamily="34" charset="0"/>
                  <a:cs typeface="Calibri" panose="020F0502020204030204" pitchFamily="34" charset="0"/>
                </a:rPr>
                <a:t>במפעלי המיון ממיינים את הסוללות לפי סוגים וגדלים </a:t>
              </a:r>
            </a:p>
          </p:txBody>
        </p:sp>
        <p:sp>
          <p:nvSpPr>
            <p:cNvPr id="128" name="Shape 128"/>
            <p:cNvSpPr/>
            <p:nvPr/>
          </p:nvSpPr>
          <p:spPr>
            <a:xfrm>
              <a:off x="539382" y="3494986"/>
              <a:ext cx="4299823" cy="370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a:solidFill>
                    <a:srgbClr val="8ABE40"/>
                  </a:solidFill>
                  <a:latin typeface="Heebo Medium"/>
                  <a:ea typeface="Heebo Medium"/>
                  <a:cs typeface="Heebo Medium"/>
                  <a:sym typeface="Heebo Medium"/>
                </a:defRPr>
              </a:lvl1pPr>
            </a:lstStyle>
            <a:p>
              <a:pPr lvl="0">
                <a:defRPr>
                  <a:solidFill>
                    <a:srgbClr val="000000"/>
                  </a:solidFill>
                </a:defRPr>
              </a:pPr>
              <a:r>
                <a:rPr lang="he-IL" b="1" dirty="0">
                  <a:solidFill>
                    <a:srgbClr val="8ABE40"/>
                  </a:solidFill>
                  <a:latin typeface="Calibri" panose="020F0502020204030204" pitchFamily="34" charset="0"/>
                  <a:cs typeface="Calibri" panose="020F0502020204030204" pitchFamily="34" charset="0"/>
                </a:rPr>
                <a:t>משאית מ.א.י אוספת למרכז המיון</a:t>
              </a:r>
            </a:p>
          </p:txBody>
        </p:sp>
      </p:grpSp>
      <p:pic>
        <p:nvPicPr>
          <p:cNvPr id="133" name="image2.tif"/>
          <p:cNvPicPr/>
          <p:nvPr/>
        </p:nvPicPr>
        <p:blipFill>
          <a:blip r:embed="rId6" cstate="screen">
            <a:extLst>
              <a:ext uri="{28A0092B-C50C-407E-A947-70E740481C1C}">
                <a14:useLocalDpi xmlns:a14="http://schemas.microsoft.com/office/drawing/2010/main"/>
              </a:ext>
            </a:extLst>
          </a:blip>
          <a:stretch>
            <a:fillRect/>
          </a:stretch>
        </p:blipFill>
        <p:spPr>
          <a:xfrm>
            <a:off x="1051364" y="3325573"/>
            <a:ext cx="3853867" cy="2572851"/>
          </a:xfrm>
          <a:prstGeom prst="round2DiagRect">
            <a:avLst/>
          </a:prstGeom>
          <a:ln w="12700">
            <a:miter lim="400000"/>
          </a:ln>
        </p:spPr>
      </p:pic>
      <p:pic>
        <p:nvPicPr>
          <p:cNvPr id="129" name="image26.png"/>
          <p:cNvPicPr/>
          <p:nvPr/>
        </p:nvPicPr>
        <p:blipFill>
          <a:blip r:embed="rId7" cstate="screen">
            <a:extLst>
              <a:ext uri="{28A0092B-C50C-407E-A947-70E740481C1C}">
                <a14:useLocalDpi xmlns:a14="http://schemas.microsoft.com/office/drawing/2010/main"/>
              </a:ext>
            </a:extLst>
          </a:blip>
          <a:stretch>
            <a:fillRect/>
          </a:stretch>
        </p:blipFill>
        <p:spPr>
          <a:xfrm>
            <a:off x="6787312" y="5786124"/>
            <a:ext cx="1019472" cy="780536"/>
          </a:xfrm>
          <a:prstGeom prst="rect">
            <a:avLst/>
          </a:prstGeom>
          <a:ln w="12700">
            <a:miter lim="400000"/>
          </a:ln>
        </p:spPr>
      </p:pic>
      <p:pic>
        <p:nvPicPr>
          <p:cNvPr id="44" name="תמונה 43">
            <a:extLst>
              <a:ext uri="{FF2B5EF4-FFF2-40B4-BE49-F238E27FC236}">
                <a16:creationId xmlns:a16="http://schemas.microsoft.com/office/drawing/2014/main" id="{1ADCD2F9-D911-4D5F-AB1B-BBE9908A2BD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251" b="1"/>
          <a:stretch/>
        </p:blipFill>
        <p:spPr>
          <a:xfrm>
            <a:off x="126176" y="51755"/>
            <a:ext cx="2671294" cy="999926"/>
          </a:xfrm>
          <a:prstGeom prst="rect">
            <a:avLst/>
          </a:prstGeom>
        </p:spPr>
      </p:pic>
      <p:pic>
        <p:nvPicPr>
          <p:cNvPr id="45" name="תמונה 44">
            <a:extLst>
              <a:ext uri="{FF2B5EF4-FFF2-40B4-BE49-F238E27FC236}">
                <a16:creationId xmlns:a16="http://schemas.microsoft.com/office/drawing/2014/main" id="{AB82E04D-9735-4A9D-9F76-55A32CFDBC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7" name="תמונה 6">
            <a:extLst>
              <a:ext uri="{FF2B5EF4-FFF2-40B4-BE49-F238E27FC236}">
                <a16:creationId xmlns:a16="http://schemas.microsoft.com/office/drawing/2014/main" id="{88673133-4498-4272-BC2A-D0E86F7D9258}"/>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59857" y="3176970"/>
            <a:ext cx="1616830" cy="3327662"/>
          </a:xfrm>
          <a:prstGeom prst="round2DiagRect">
            <a:avLst>
              <a:gd name="adj1" fmla="val 16667"/>
              <a:gd name="adj2" fmla="val 6093"/>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01567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par>
                          <p:cTn id="21" fill="hold">
                            <p:stCondLst>
                              <p:cond delay="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wipe(right)">
                                      <p:cBhvr>
                                        <p:cTn id="28" dur="500"/>
                                        <p:tgtEl>
                                          <p:spTgt spid="133"/>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wipe(right)">
                                      <p:cBhvr>
                                        <p:cTn id="40" dur="500"/>
                                        <p:tgtEl>
                                          <p:spTgt spid="130"/>
                                        </p:tgtEl>
                                      </p:cBhvr>
                                    </p:animEffect>
                                  </p:childTnLst>
                                </p:cTn>
                              </p:par>
                              <p:par>
                                <p:cTn id="41" presetID="22" presetClass="entr" presetSubtype="2" fill="hold" nodeType="with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right)">
                                      <p:cBhvr>
                                        <p:cTn id="4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11744</TotalTime>
  <Words>617</Words>
  <Application>Microsoft Macintosh PowerPoint</Application>
  <PresentationFormat>‫הצגה על המסך (4:3)</PresentationFormat>
  <Paragraphs>91</Paragraphs>
  <Slides>14</Slides>
  <Notes>3</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Arial</vt:lpstr>
      <vt:lpstr>Calibri</vt:lpstr>
      <vt:lpstr>Heebo</vt:lpstr>
      <vt:lpstr>Helvetica</vt:lpstr>
      <vt:lpstr>Helvetica Neue</vt:lpstr>
      <vt:lpstr>Default</vt:lpstr>
      <vt:lpstr>מצגת של PowerPoint‏</vt:lpstr>
      <vt:lpstr>כל מיחזור מתחיל בסיפור</vt:lpstr>
      <vt:lpstr>מצגת של PowerPoint‏</vt:lpstr>
      <vt:lpstr>כל מיחזור מתחיל בסיפור</vt:lpstr>
      <vt:lpstr>הבעיה בהשלכת הסוללות בפח הפסולת הרגיל</vt:lpstr>
      <vt:lpstr>מצגת של PowerPoint‏</vt:lpstr>
      <vt:lpstr>מצגת של PowerPoint‏</vt:lpstr>
      <vt:lpstr>פעילות לא פוסחים על אף סוללה</vt:lpstr>
      <vt:lpstr>פעילות לא פוסחים על אף סוללה</vt:lpstr>
      <vt:lpstr>מצגת של PowerPoint‏</vt:lpstr>
      <vt:lpstr>מצגת של PowerPoint‏</vt:lpstr>
      <vt:lpstr>מצגת של PowerPoint‏</vt:lpstr>
      <vt:lpstr>פעילות לא פוסחים על אף סוללה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החלפונים</dc:creator>
  <cp:lastModifiedBy>עינת חלפון</cp:lastModifiedBy>
  <cp:revision>71</cp:revision>
  <dcterms:modified xsi:type="dcterms:W3CDTF">2021-11-09T20:15:03Z</dcterms:modified>
</cp:coreProperties>
</file>